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Lst>
  <p:notesMasterIdLst>
    <p:notesMasterId r:id="rId18"/>
  </p:notesMasterIdLst>
  <p:handoutMasterIdLst>
    <p:handoutMasterId r:id="rId19"/>
  </p:handoutMasterIdLst>
  <p:sldIdLst>
    <p:sldId id="256" r:id="rId5"/>
    <p:sldId id="280" r:id="rId6"/>
    <p:sldId id="286" r:id="rId7"/>
    <p:sldId id="287" r:id="rId8"/>
    <p:sldId id="261" r:id="rId9"/>
    <p:sldId id="262" r:id="rId10"/>
    <p:sldId id="266" r:id="rId11"/>
    <p:sldId id="277" r:id="rId12"/>
    <p:sldId id="270" r:id="rId13"/>
    <p:sldId id="271" r:id="rId14"/>
    <p:sldId id="276" r:id="rId15"/>
    <p:sldId id="290" r:id="rId16"/>
    <p:sldId id="288" r:id="rId17"/>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Tahoma" pitchFamily="-65" charset="0"/>
        <a:ea typeface="ＭＳ Ｐゴシック" pitchFamily="-65" charset="-128"/>
        <a:cs typeface="+mn-cs"/>
      </a:defRPr>
    </a:lvl1pPr>
    <a:lvl2pPr marL="457200" algn="l" rtl="0" eaLnBrk="0" fontAlgn="base" hangingPunct="0">
      <a:spcBef>
        <a:spcPct val="0"/>
      </a:spcBef>
      <a:spcAft>
        <a:spcPct val="0"/>
      </a:spcAft>
      <a:defRPr kern="1200">
        <a:solidFill>
          <a:schemeClr val="tx1"/>
        </a:solidFill>
        <a:latin typeface="Tahoma" pitchFamily="-65" charset="0"/>
        <a:ea typeface="ＭＳ Ｐゴシック" pitchFamily="-65" charset="-128"/>
        <a:cs typeface="+mn-cs"/>
      </a:defRPr>
    </a:lvl2pPr>
    <a:lvl3pPr marL="914400" algn="l" rtl="0" eaLnBrk="0" fontAlgn="base" hangingPunct="0">
      <a:spcBef>
        <a:spcPct val="0"/>
      </a:spcBef>
      <a:spcAft>
        <a:spcPct val="0"/>
      </a:spcAft>
      <a:defRPr kern="1200">
        <a:solidFill>
          <a:schemeClr val="tx1"/>
        </a:solidFill>
        <a:latin typeface="Tahoma" pitchFamily="-65" charset="0"/>
        <a:ea typeface="ＭＳ Ｐゴシック" pitchFamily="-65" charset="-128"/>
        <a:cs typeface="+mn-cs"/>
      </a:defRPr>
    </a:lvl3pPr>
    <a:lvl4pPr marL="1371600" algn="l" rtl="0" eaLnBrk="0" fontAlgn="base" hangingPunct="0">
      <a:spcBef>
        <a:spcPct val="0"/>
      </a:spcBef>
      <a:spcAft>
        <a:spcPct val="0"/>
      </a:spcAft>
      <a:defRPr kern="1200">
        <a:solidFill>
          <a:schemeClr val="tx1"/>
        </a:solidFill>
        <a:latin typeface="Tahoma" pitchFamily="-65" charset="0"/>
        <a:ea typeface="ＭＳ Ｐゴシック" pitchFamily="-65" charset="-128"/>
        <a:cs typeface="+mn-cs"/>
      </a:defRPr>
    </a:lvl4pPr>
    <a:lvl5pPr marL="1828800" algn="l" rtl="0" eaLnBrk="0" fontAlgn="base" hangingPunct="0">
      <a:spcBef>
        <a:spcPct val="0"/>
      </a:spcBef>
      <a:spcAft>
        <a:spcPct val="0"/>
      </a:spcAft>
      <a:defRPr kern="1200">
        <a:solidFill>
          <a:schemeClr val="tx1"/>
        </a:solidFill>
        <a:latin typeface="Tahoma" pitchFamily="-65" charset="0"/>
        <a:ea typeface="ＭＳ Ｐゴシック" pitchFamily="-65" charset="-128"/>
        <a:cs typeface="+mn-cs"/>
      </a:defRPr>
    </a:lvl5pPr>
    <a:lvl6pPr marL="2286000" algn="l" defTabSz="914400" rtl="0" eaLnBrk="1" latinLnBrk="0" hangingPunct="1">
      <a:defRPr kern="1200">
        <a:solidFill>
          <a:schemeClr val="tx1"/>
        </a:solidFill>
        <a:latin typeface="Tahoma" pitchFamily="-65" charset="0"/>
        <a:ea typeface="ＭＳ Ｐゴシック" pitchFamily="-65" charset="-128"/>
        <a:cs typeface="+mn-cs"/>
      </a:defRPr>
    </a:lvl6pPr>
    <a:lvl7pPr marL="2743200" algn="l" defTabSz="914400" rtl="0" eaLnBrk="1" latinLnBrk="0" hangingPunct="1">
      <a:defRPr kern="1200">
        <a:solidFill>
          <a:schemeClr val="tx1"/>
        </a:solidFill>
        <a:latin typeface="Tahoma" pitchFamily="-65" charset="0"/>
        <a:ea typeface="ＭＳ Ｐゴシック" pitchFamily="-65" charset="-128"/>
        <a:cs typeface="+mn-cs"/>
      </a:defRPr>
    </a:lvl7pPr>
    <a:lvl8pPr marL="3200400" algn="l" defTabSz="914400" rtl="0" eaLnBrk="1" latinLnBrk="0" hangingPunct="1">
      <a:defRPr kern="1200">
        <a:solidFill>
          <a:schemeClr val="tx1"/>
        </a:solidFill>
        <a:latin typeface="Tahoma" pitchFamily="-65" charset="0"/>
        <a:ea typeface="ＭＳ Ｐゴシック" pitchFamily="-65" charset="-128"/>
        <a:cs typeface="+mn-cs"/>
      </a:defRPr>
    </a:lvl8pPr>
    <a:lvl9pPr marL="3657600" algn="l" defTabSz="914400" rtl="0" eaLnBrk="1" latinLnBrk="0" hangingPunct="1">
      <a:defRPr kern="1200">
        <a:solidFill>
          <a:schemeClr val="tx1"/>
        </a:solidFill>
        <a:latin typeface="Tahoma" pitchFamily="-65" charset="0"/>
        <a:ea typeface="ＭＳ Ｐゴシック" pitchFamily="-65"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69545" autoAdjust="0"/>
  </p:normalViewPr>
  <p:slideViewPr>
    <p:cSldViewPr>
      <p:cViewPr varScale="1">
        <p:scale>
          <a:sx n="88" d="100"/>
          <a:sy n="88" d="100"/>
        </p:scale>
        <p:origin x="227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Career Choice (#)</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669-4FE4-A010-A48C5676F9F6}"/>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669-4FE4-A010-A48C5676F9F6}"/>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1669-4FE4-A010-A48C5676F9F6}"/>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1669-4FE4-A010-A48C5676F9F6}"/>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1669-4FE4-A010-A48C5676F9F6}"/>
              </c:ext>
            </c:extLst>
          </c:dPt>
          <c:dPt>
            <c:idx val="5"/>
            <c:bubble3D val="0"/>
            <c:spPr>
              <a:solidFill>
                <a:schemeClr val="accent6"/>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Finance: 43 (35%)</c:v>
                </c:pt>
                <c:pt idx="1">
                  <c:v>Management Consulting: 36 (30%)</c:v>
                </c:pt>
                <c:pt idx="2">
                  <c:v>Prof, Sci, Tech Services: 22 (18%)</c:v>
                </c:pt>
                <c:pt idx="3">
                  <c:v>Graduate School: 7 (6%)</c:v>
                </c:pt>
                <c:pt idx="4">
                  <c:v>Other: 7 (6%)</c:v>
                </c:pt>
                <c:pt idx="5">
                  <c:v>Undecided: 7 (6%)</c:v>
                </c:pt>
              </c:strCache>
            </c:strRef>
          </c:cat>
          <c:val>
            <c:numRef>
              <c:f>Sheet1!$B$2:$B$7</c:f>
              <c:numCache>
                <c:formatCode>General</c:formatCode>
                <c:ptCount val="6"/>
                <c:pt idx="0">
                  <c:v>43</c:v>
                </c:pt>
                <c:pt idx="1">
                  <c:v>36</c:v>
                </c:pt>
                <c:pt idx="2">
                  <c:v>22</c:v>
                </c:pt>
                <c:pt idx="3">
                  <c:v>7</c:v>
                </c:pt>
                <c:pt idx="4">
                  <c:v>7</c:v>
                </c:pt>
                <c:pt idx="5">
                  <c:v>7</c:v>
                </c:pt>
              </c:numCache>
            </c:numRef>
          </c:val>
          <c:extLst>
            <c:ext xmlns:c16="http://schemas.microsoft.com/office/drawing/2014/chart" uri="{C3380CC4-5D6E-409C-BE32-E72D297353CC}">
              <c16:uniqueId val="{0000000A-1669-4FE4-A010-A48C5676F9F6}"/>
            </c:ext>
          </c:extLst>
        </c:ser>
        <c:ser>
          <c:idx val="1"/>
          <c:order val="1"/>
          <c:tx>
            <c:strRef>
              <c:f>Sheet1!$C$1</c:f>
              <c:strCache>
                <c:ptCount val="1"/>
                <c:pt idx="0">
                  <c:v>Career Choice (%)</c:v>
                </c:pt>
              </c:strCache>
            </c:strRef>
          </c:tx>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Pt>
            <c:idx val="4"/>
            <c:bubble3D val="0"/>
            <c:spPr>
              <a:solidFill>
                <a:schemeClr val="accent5"/>
              </a:solidFill>
              <a:ln>
                <a:noFill/>
              </a:ln>
              <a:effectLst>
                <a:outerShdw blurRad="254000" sx="102000" sy="102000" algn="ctr" rotWithShape="0">
                  <a:prstClr val="black">
                    <a:alpha val="20000"/>
                  </a:prstClr>
                </a:outerShdw>
              </a:effectLst>
            </c:spPr>
          </c:dPt>
          <c:dPt>
            <c:idx val="5"/>
            <c:bubble3D val="0"/>
            <c:spPr>
              <a:solidFill>
                <a:schemeClr val="accent6"/>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Finance: 43 (35%)</c:v>
                </c:pt>
                <c:pt idx="1">
                  <c:v>Management Consulting: 36 (30%)</c:v>
                </c:pt>
                <c:pt idx="2">
                  <c:v>Prof, Sci, Tech Services: 22 (18%)</c:v>
                </c:pt>
                <c:pt idx="3">
                  <c:v>Graduate School: 7 (6%)</c:v>
                </c:pt>
                <c:pt idx="4">
                  <c:v>Other: 7 (6%)</c:v>
                </c:pt>
                <c:pt idx="5">
                  <c:v>Undecided: 7 (6%)</c:v>
                </c:pt>
              </c:strCache>
            </c:strRef>
          </c:cat>
          <c:val>
            <c:numRef>
              <c:f>Sheet1!$C$2:$C$7</c:f>
              <c:numCache>
                <c:formatCode>0%</c:formatCode>
                <c:ptCount val="6"/>
                <c:pt idx="0">
                  <c:v>0.35249999999999998</c:v>
                </c:pt>
                <c:pt idx="1">
                  <c:v>0.3</c:v>
                </c:pt>
                <c:pt idx="2">
                  <c:v>0.18</c:v>
                </c:pt>
                <c:pt idx="3">
                  <c:v>0.06</c:v>
                </c:pt>
                <c:pt idx="4">
                  <c:v>0.06</c:v>
                </c:pt>
                <c:pt idx="5">
                  <c:v>5.74E-2</c:v>
                </c:pt>
              </c:numCache>
            </c:numRef>
          </c:val>
          <c:extLst>
            <c:ext xmlns:c16="http://schemas.microsoft.com/office/drawing/2014/chart" uri="{C3380CC4-5D6E-409C-BE32-E72D297353CC}">
              <c16:uniqueId val="{0000000A-D1C1-464D-994A-966CFA957F94}"/>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8564521177972018"/>
          <c:y val="2.8082045299893065E-2"/>
          <c:w val="0.40530665318211373"/>
          <c:h val="0.9067988723631768"/>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chemeClr val="accent6"/>
              </a:solidFill>
              <a:ln>
                <a:noFill/>
              </a:ln>
              <a:effectLst/>
            </c:spPr>
            <c:extLst>
              <c:ext xmlns:c16="http://schemas.microsoft.com/office/drawing/2014/chart" uri="{C3380CC4-5D6E-409C-BE32-E72D297353CC}">
                <c16:uniqueId val="{00000001-A9B0-4D63-9E7E-EF3F08FD5834}"/>
              </c:ext>
            </c:extLst>
          </c:dPt>
          <c:dPt>
            <c:idx val="1"/>
            <c:bubble3D val="0"/>
            <c:spPr>
              <a:solidFill>
                <a:schemeClr val="accent5"/>
              </a:solidFill>
              <a:ln>
                <a:noFill/>
              </a:ln>
              <a:effectLst/>
            </c:spPr>
          </c:dPt>
          <c:dPt>
            <c:idx val="2"/>
            <c:bubble3D val="0"/>
            <c:spPr>
              <a:solidFill>
                <a:schemeClr val="accent4"/>
              </a:solidFill>
              <a:ln>
                <a:noFill/>
              </a:ln>
              <a:effectLst/>
            </c:spPr>
            <c:extLst>
              <c:ext xmlns:c16="http://schemas.microsoft.com/office/drawing/2014/chart" uri="{C3380CC4-5D6E-409C-BE32-E72D297353CC}">
                <c16:uniqueId val="{00000003-A9B0-4D63-9E7E-EF3F08FD5834}"/>
              </c:ext>
            </c:extLst>
          </c:dPt>
          <c:dPt>
            <c:idx val="3"/>
            <c:bubble3D val="0"/>
            <c:spPr>
              <a:solidFill>
                <a:schemeClr val="accent6">
                  <a:lumMod val="60000"/>
                </a:schemeClr>
              </a:solidFill>
              <a:ln>
                <a:noFill/>
              </a:ln>
              <a:effectLst/>
            </c:spPr>
            <c:extLst>
              <c:ext xmlns:c16="http://schemas.microsoft.com/office/drawing/2014/chart" uri="{C3380CC4-5D6E-409C-BE32-E72D297353CC}">
                <c16:uniqueId val="{00000005-A9B0-4D63-9E7E-EF3F08FD5834}"/>
              </c:ext>
            </c:extLst>
          </c:dPt>
          <c:dPt>
            <c:idx val="4"/>
            <c:bubble3D val="0"/>
            <c:spPr>
              <a:solidFill>
                <a:schemeClr val="accent5">
                  <a:lumMod val="60000"/>
                </a:schemeClr>
              </a:solidFill>
              <a:ln>
                <a:noFill/>
              </a:ln>
              <a:effectLst/>
            </c:spPr>
            <c:extLst>
              <c:ext xmlns:c16="http://schemas.microsoft.com/office/drawing/2014/chart" uri="{C3380CC4-5D6E-409C-BE32-E72D297353CC}">
                <c16:uniqueId val="{00000007-A9B0-4D63-9E7E-EF3F08FD5834}"/>
              </c:ext>
            </c:extLst>
          </c:dPt>
          <c:cat>
            <c:strRef>
              <c:f>Sheet1!$A$2:$A$6</c:f>
              <c:strCache>
                <c:ptCount val="5"/>
                <c:pt idx="0">
                  <c:v>Finance: 43</c:v>
                </c:pt>
                <c:pt idx="1">
                  <c:v>Political Economy: 7</c:v>
                </c:pt>
                <c:pt idx="2">
                  <c:v>Regional &amp; Language Studies: 22</c:v>
                </c:pt>
                <c:pt idx="3">
                  <c:v>ACP, SML, APC: 18</c:v>
                </c:pt>
                <c:pt idx="4">
                  <c:v>Others: 22</c:v>
                </c:pt>
              </c:strCache>
            </c:strRef>
          </c:cat>
          <c:val>
            <c:numRef>
              <c:f>Sheet1!$B$2:$B$6</c:f>
              <c:numCache>
                <c:formatCode>General</c:formatCode>
                <c:ptCount val="5"/>
                <c:pt idx="0">
                  <c:v>43</c:v>
                </c:pt>
                <c:pt idx="1">
                  <c:v>7</c:v>
                </c:pt>
                <c:pt idx="2">
                  <c:v>22</c:v>
                </c:pt>
                <c:pt idx="3">
                  <c:v>18</c:v>
                </c:pt>
                <c:pt idx="4">
                  <c:v>22</c:v>
                </c:pt>
              </c:numCache>
            </c:numRef>
          </c:val>
          <c:extLst>
            <c:ext xmlns:c16="http://schemas.microsoft.com/office/drawing/2014/chart" uri="{C3380CC4-5D6E-409C-BE32-E72D297353CC}">
              <c16:uniqueId val="{00000008-A9B0-4D63-9E7E-EF3F08FD5834}"/>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4606370429923299"/>
          <c:y val="4.7645086030912803E-2"/>
          <c:w val="0.344969361799073"/>
          <c:h val="0.90779624769126099"/>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1"/>
            <a:ext cx="2971593" cy="4654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47107" name="Rectangle 3"/>
          <p:cNvSpPr>
            <a:spLocks noGrp="1" noChangeArrowheads="1"/>
          </p:cNvSpPr>
          <p:nvPr>
            <p:ph type="dt" sz="quarter" idx="1"/>
          </p:nvPr>
        </p:nvSpPr>
        <p:spPr bwMode="auto">
          <a:xfrm>
            <a:off x="3884853" y="1"/>
            <a:ext cx="2971593" cy="4654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47108" name="Rectangle 4"/>
          <p:cNvSpPr>
            <a:spLocks noGrp="1" noChangeArrowheads="1"/>
          </p:cNvSpPr>
          <p:nvPr>
            <p:ph type="ftr" sz="quarter" idx="2"/>
          </p:nvPr>
        </p:nvSpPr>
        <p:spPr bwMode="auto">
          <a:xfrm>
            <a:off x="0" y="8829334"/>
            <a:ext cx="2971593" cy="4654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47109" name="Rectangle 5"/>
          <p:cNvSpPr>
            <a:spLocks noGrp="1" noChangeArrowheads="1"/>
          </p:cNvSpPr>
          <p:nvPr>
            <p:ph type="sldNum" sz="quarter" idx="3"/>
          </p:nvPr>
        </p:nvSpPr>
        <p:spPr bwMode="auto">
          <a:xfrm>
            <a:off x="3884853" y="8829334"/>
            <a:ext cx="2971593" cy="4654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1E2E936B-78BC-4289-915F-DC77DA816338}" type="slidenum">
              <a:rPr lang="en-US"/>
              <a:pPr/>
              <a:t>‹#›</a:t>
            </a:fld>
            <a:endParaRPr lang="en-US"/>
          </a:p>
        </p:txBody>
      </p:sp>
    </p:spTree>
    <p:extLst>
      <p:ext uri="{BB962C8B-B14F-4D97-AF65-F5344CB8AC3E}">
        <p14:creationId xmlns:p14="http://schemas.microsoft.com/office/powerpoint/2010/main" val="2135407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593" cy="46546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853" y="1"/>
            <a:ext cx="2971593" cy="465462"/>
          </a:xfrm>
          <a:prstGeom prst="rect">
            <a:avLst/>
          </a:prstGeom>
        </p:spPr>
        <p:txBody>
          <a:bodyPr vert="horz" lIns="91440" tIns="45720" rIns="91440" bIns="45720" rtlCol="0"/>
          <a:lstStyle>
            <a:lvl1pPr algn="r">
              <a:defRPr sz="1200"/>
            </a:lvl1pPr>
          </a:lstStyle>
          <a:p>
            <a:fld id="{6C125F52-7EC0-40DA-9457-4C737BD1B1F9}" type="datetimeFigureOut">
              <a:rPr lang="en-US" smtClean="0"/>
              <a:pPr/>
              <a:t>3/6/2023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6111" y="4415470"/>
            <a:ext cx="5485778" cy="41843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334"/>
            <a:ext cx="2971593" cy="46546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853" y="8829334"/>
            <a:ext cx="2971593" cy="465462"/>
          </a:xfrm>
          <a:prstGeom prst="rect">
            <a:avLst/>
          </a:prstGeom>
        </p:spPr>
        <p:txBody>
          <a:bodyPr vert="horz" lIns="91440" tIns="45720" rIns="91440" bIns="45720" rtlCol="0" anchor="b"/>
          <a:lstStyle>
            <a:lvl1pPr algn="r">
              <a:defRPr sz="1200"/>
            </a:lvl1pPr>
          </a:lstStyle>
          <a:p>
            <a:fld id="{2C50C34B-635C-462E-80D9-D62C6A508F23}" type="slidenum">
              <a:rPr lang="en-US" smtClean="0"/>
              <a:pPr/>
              <a:t>‹#›</a:t>
            </a:fld>
            <a:endParaRPr lang="en-US"/>
          </a:p>
        </p:txBody>
      </p:sp>
    </p:spTree>
    <p:extLst>
      <p:ext uri="{BB962C8B-B14F-4D97-AF65-F5344CB8AC3E}">
        <p14:creationId xmlns:p14="http://schemas.microsoft.com/office/powerpoint/2010/main" val="4210875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50C34B-635C-462E-80D9-D62C6A508F2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10-12</a:t>
            </a:r>
            <a:r>
              <a:rPr lang="en-US" baseline="0" dirty="0"/>
              <a:t> groups with 12-14 students in each group.</a:t>
            </a:r>
            <a:endParaRPr lang="en-US" dirty="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6B7877E-7C93-4900-BC85-614F857B98AB}"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economics department will offer</a:t>
            </a:r>
            <a:r>
              <a:rPr lang="en-US" baseline="0" dirty="0"/>
              <a:t> several students the opportunity to spend the summer of 2022 in Princeton pursuing independent research. The total stipend will be $4,800 per student. If you have a great research idea and are interested in applying for funding, please submit a one-page research plan, copy of transcript and letter of support from a faculty member who is willing to supervise your research.</a:t>
            </a:r>
          </a:p>
          <a:p>
            <a:endParaRPr lang="en-US" baseline="0" dirty="0"/>
          </a:p>
        </p:txBody>
      </p:sp>
      <p:sp>
        <p:nvSpPr>
          <p:cNvPr id="4" name="Slide Number Placeholder 3"/>
          <p:cNvSpPr>
            <a:spLocks noGrp="1"/>
          </p:cNvSpPr>
          <p:nvPr>
            <p:ph type="sldNum" sz="quarter" idx="10"/>
          </p:nvPr>
        </p:nvSpPr>
        <p:spPr/>
        <p:txBody>
          <a:bodyPr/>
          <a:lstStyle/>
          <a:p>
            <a:fld id="{2C50C34B-635C-462E-80D9-D62C6A508F23}"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2C50C34B-635C-462E-80D9-D62C6A508F23}" type="slidenum">
              <a:rPr lang="en-US" smtClean="0"/>
              <a:pPr/>
              <a:t>12</a:t>
            </a:fld>
            <a:endParaRPr lang="en-US"/>
          </a:p>
        </p:txBody>
      </p:sp>
    </p:spTree>
    <p:extLst>
      <p:ext uri="{BB962C8B-B14F-4D97-AF65-F5344CB8AC3E}">
        <p14:creationId xmlns:p14="http://schemas.microsoft.com/office/powerpoint/2010/main" val="25782383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Starting with Class of 2021,</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Internship Milestone Credit is an opportunity for students to record certain summer internship experiences on their transcript and receive academic credit for them.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Although the Milestone carries </a:t>
            </a:r>
            <a:r>
              <a:rPr lang="en-US" sz="1200" u="sng" kern="1200" dirty="0">
                <a:solidFill>
                  <a:schemeClr val="tx1"/>
                </a:solidFill>
                <a:effectLst/>
                <a:latin typeface="+mn-lt"/>
                <a:ea typeface="+mn-ea"/>
                <a:cs typeface="+mn-cs"/>
              </a:rPr>
              <a:t>academic</a:t>
            </a:r>
            <a:r>
              <a:rPr lang="en-US" sz="1200" kern="1200" dirty="0">
                <a:solidFill>
                  <a:schemeClr val="tx1"/>
                </a:solidFill>
                <a:effectLst/>
                <a:latin typeface="+mn-lt"/>
                <a:ea typeface="+mn-ea"/>
                <a:cs typeface="+mn-cs"/>
              </a:rPr>
              <a:t> credit, it does not carry </a:t>
            </a:r>
            <a:r>
              <a:rPr lang="en-US" sz="1200" u="sng" kern="1200" dirty="0">
                <a:solidFill>
                  <a:schemeClr val="tx1"/>
                </a:solidFill>
                <a:effectLst/>
                <a:latin typeface="+mn-lt"/>
                <a:ea typeface="+mn-ea"/>
                <a:cs typeface="+mn-cs"/>
              </a:rPr>
              <a:t>course</a:t>
            </a:r>
            <a:r>
              <a:rPr lang="en-US" sz="1200" kern="1200" dirty="0">
                <a:solidFill>
                  <a:schemeClr val="tx1"/>
                </a:solidFill>
                <a:effectLst/>
                <a:latin typeface="+mn-lt"/>
                <a:ea typeface="+mn-ea"/>
                <a:cs typeface="+mn-cs"/>
              </a:rPr>
              <a:t> credit, so it does not count toward the 31 (for AB) course credits required for graduation. </a:t>
            </a:r>
          </a:p>
          <a:p>
            <a:endParaRPr lang="en-US" sz="120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The Internship Milestone Credit is NOT required for all students. Useful for subset of </a:t>
            </a:r>
            <a:r>
              <a:rPr lang="en-US" sz="1200" kern="1200" dirty="0">
                <a:solidFill>
                  <a:schemeClr val="tx1"/>
                </a:solidFill>
                <a:effectLst/>
                <a:latin typeface="+mn-lt"/>
                <a:ea typeface="+mn-ea"/>
                <a:cs typeface="+mn-cs"/>
              </a:rPr>
              <a:t>students whose employers require academic credit as a condition of the internship, or international students who wish to apply for Curricular Practical Training (CPT).</a:t>
            </a:r>
          </a:p>
          <a:p>
            <a:endParaRPr lang="en-US" sz="1200" kern="1200" dirty="0">
              <a:solidFill>
                <a:schemeClr val="tx1"/>
              </a:solidFill>
              <a:effectLst/>
              <a:latin typeface="+mn-lt"/>
              <a:ea typeface="+mn-ea"/>
              <a:cs typeface="+mn-cs"/>
            </a:endParaRPr>
          </a:p>
          <a:p>
            <a:r>
              <a:rPr lang="en-US" sz="1200" b="0" kern="1200" baseline="0" dirty="0">
                <a:solidFill>
                  <a:schemeClr val="tx1"/>
                </a:solidFill>
                <a:effectLst/>
                <a:latin typeface="+mn-lt"/>
                <a:ea typeface="+mn-ea"/>
                <a:cs typeface="+mn-cs"/>
              </a:rPr>
              <a:t>Sophomores and juniors can apply to get academic credit for their summer internships.</a:t>
            </a:r>
          </a:p>
          <a:p>
            <a:endParaRPr lang="en-US" sz="1200" b="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Available to students who are </a:t>
            </a:r>
            <a:r>
              <a:rPr lang="en-US" sz="1200" u="sng" kern="1200" dirty="0">
                <a:solidFill>
                  <a:schemeClr val="tx1"/>
                </a:solidFill>
                <a:effectLst/>
                <a:latin typeface="+mn-lt"/>
                <a:ea typeface="+mn-ea"/>
                <a:cs typeface="+mn-cs"/>
              </a:rPr>
              <a:t>eligible</a:t>
            </a:r>
            <a:r>
              <a:rPr lang="en-US" sz="1200" kern="1200" dirty="0">
                <a:solidFill>
                  <a:schemeClr val="tx1"/>
                </a:solidFill>
                <a:effectLst/>
                <a:latin typeface="+mn-lt"/>
                <a:ea typeface="+mn-ea"/>
                <a:cs typeface="+mn-cs"/>
              </a:rPr>
              <a:t> for and have already declared an ECO concentration. Submit application through </a:t>
            </a:r>
            <a:r>
              <a:rPr lang="en-US" sz="1200" kern="1200" dirty="0" err="1">
                <a:solidFill>
                  <a:schemeClr val="tx1"/>
                </a:solidFill>
                <a:effectLst/>
                <a:latin typeface="+mn-lt"/>
                <a:ea typeface="+mn-ea"/>
                <a:cs typeface="+mn-cs"/>
              </a:rPr>
              <a:t>TigerHub</a:t>
            </a:r>
            <a:r>
              <a:rPr lang="en-US" sz="1200" kern="1200" dirty="0">
                <a:solidFill>
                  <a:schemeClr val="tx1"/>
                </a:solidFill>
                <a:effectLst/>
                <a:latin typeface="+mn-lt"/>
                <a:ea typeface="+mn-ea"/>
                <a:cs typeface="+mn-cs"/>
              </a:rPr>
              <a:t>.</a:t>
            </a:r>
            <a:endParaRPr lang="en-US" b="0" dirty="0"/>
          </a:p>
        </p:txBody>
      </p:sp>
      <p:sp>
        <p:nvSpPr>
          <p:cNvPr id="4" name="Slide Number Placeholder 3"/>
          <p:cNvSpPr>
            <a:spLocks noGrp="1"/>
          </p:cNvSpPr>
          <p:nvPr>
            <p:ph type="sldNum" sz="quarter" idx="10"/>
          </p:nvPr>
        </p:nvSpPr>
        <p:spPr/>
        <p:txBody>
          <a:bodyPr/>
          <a:lstStyle/>
          <a:p>
            <a:fld id="{2C50C34B-635C-462E-80D9-D62C6A508F23}" type="slidenum">
              <a:rPr lang="en-US" smtClean="0"/>
              <a:pPr/>
              <a:t>13</a:t>
            </a:fld>
            <a:endParaRPr lang="en-US"/>
          </a:p>
        </p:txBody>
      </p:sp>
    </p:spTree>
    <p:extLst>
      <p:ext uri="{BB962C8B-B14F-4D97-AF65-F5344CB8AC3E}">
        <p14:creationId xmlns:p14="http://schemas.microsoft.com/office/powerpoint/2010/main" val="2734424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fontAlgn="base"/>
            <a:r>
              <a:rPr lang="en-US" sz="1200" b="0" i="0" kern="1200" dirty="0">
                <a:solidFill>
                  <a:schemeClr val="tx1"/>
                </a:solidFill>
                <a:effectLst/>
                <a:latin typeface="+mn-lt"/>
                <a:ea typeface="+mn-ea"/>
                <a:cs typeface="+mn-cs"/>
              </a:rPr>
              <a:t>Economics is often dryly described as studying “the </a:t>
            </a:r>
            <a:r>
              <a:rPr lang="en-US" sz="1200" b="0" i="0" u="sng" kern="1200" dirty="0">
                <a:solidFill>
                  <a:schemeClr val="tx1"/>
                </a:solidFill>
                <a:effectLst/>
                <a:latin typeface="+mn-lt"/>
                <a:ea typeface="+mn-ea"/>
                <a:cs typeface="+mn-cs"/>
              </a:rPr>
              <a:t>allocation</a:t>
            </a:r>
            <a:r>
              <a:rPr lang="en-US" sz="1200" b="0" i="0" kern="1200" dirty="0">
                <a:solidFill>
                  <a:schemeClr val="tx1"/>
                </a:solidFill>
                <a:effectLst/>
                <a:latin typeface="+mn-lt"/>
                <a:ea typeface="+mn-ea"/>
                <a:cs typeface="+mn-cs"/>
              </a:rPr>
              <a:t> of scarce resources”. In practice, we study three major types of problems. </a:t>
            </a:r>
          </a:p>
          <a:p>
            <a:pPr fontAlgn="base"/>
            <a:r>
              <a:rPr lang="en-US" sz="1200" b="0" i="0" kern="1200" dirty="0">
                <a:solidFill>
                  <a:schemeClr val="tx1"/>
                </a:solidFill>
                <a:effectLst/>
                <a:latin typeface="+mn-lt"/>
                <a:ea typeface="+mn-ea"/>
                <a:cs typeface="+mn-cs"/>
              </a:rPr>
              <a:t>1)</a:t>
            </a:r>
            <a:r>
              <a:rPr lang="en-US" sz="1200" b="0" i="0" kern="1200" baseline="0" dirty="0">
                <a:solidFill>
                  <a:schemeClr val="tx1"/>
                </a:solidFill>
                <a:effectLst/>
                <a:latin typeface="+mn-lt"/>
                <a:ea typeface="+mn-ea"/>
                <a:cs typeface="+mn-cs"/>
              </a:rPr>
              <a:t> W</a:t>
            </a:r>
            <a:r>
              <a:rPr lang="en-US" sz="1200" b="0" i="0" kern="1200" dirty="0">
                <a:solidFill>
                  <a:schemeClr val="tx1"/>
                </a:solidFill>
                <a:effectLst/>
                <a:latin typeface="+mn-lt"/>
                <a:ea typeface="+mn-ea"/>
                <a:cs typeface="+mn-cs"/>
              </a:rPr>
              <a:t>e study </a:t>
            </a:r>
            <a:r>
              <a:rPr lang="en-US" sz="1200" b="0" i="0" u="sng" kern="1200" dirty="0">
                <a:solidFill>
                  <a:schemeClr val="tx1"/>
                </a:solidFill>
                <a:effectLst/>
                <a:latin typeface="+mn-lt"/>
                <a:ea typeface="+mn-ea"/>
                <a:cs typeface="+mn-cs"/>
              </a:rPr>
              <a:t>incentives</a:t>
            </a:r>
            <a:r>
              <a:rPr lang="en-US" sz="1200" b="0" i="0" kern="1200" dirty="0">
                <a:solidFill>
                  <a:schemeClr val="tx1"/>
                </a:solidFill>
                <a:effectLst/>
                <a:latin typeface="+mn-lt"/>
                <a:ea typeface="+mn-ea"/>
                <a:cs typeface="+mn-cs"/>
              </a:rPr>
              <a:t>, meaning that we are interested in how </a:t>
            </a:r>
            <a:r>
              <a:rPr lang="en-US" sz="1200" b="0" i="0" u="sng" kern="1200" dirty="0">
                <a:solidFill>
                  <a:schemeClr val="tx1"/>
                </a:solidFill>
                <a:effectLst/>
                <a:latin typeface="+mn-lt"/>
                <a:ea typeface="+mn-ea"/>
                <a:cs typeface="+mn-cs"/>
              </a:rPr>
              <a:t>individual </a:t>
            </a:r>
            <a:r>
              <a:rPr lang="en-US" sz="1200" b="0" i="0" kern="1200" dirty="0">
                <a:solidFill>
                  <a:schemeClr val="tx1"/>
                </a:solidFill>
                <a:effectLst/>
                <a:latin typeface="+mn-lt"/>
                <a:ea typeface="+mn-ea"/>
                <a:cs typeface="+mn-cs"/>
              </a:rPr>
              <a:t>consumers, workers or firms make choices, and how they react to changes in prices and other aspects of the environment.</a:t>
            </a:r>
          </a:p>
          <a:p>
            <a:pPr fontAlgn="base"/>
            <a:r>
              <a:rPr lang="en-US" sz="1200" b="0" i="0" kern="1200" dirty="0">
                <a:solidFill>
                  <a:schemeClr val="tx1"/>
                </a:solidFill>
                <a:effectLst/>
                <a:latin typeface="+mn-lt"/>
                <a:ea typeface="+mn-ea"/>
                <a:cs typeface="+mn-cs"/>
              </a:rPr>
              <a:t>2) We are also interested in the </a:t>
            </a:r>
            <a:r>
              <a:rPr lang="en-US" sz="1200" b="0" i="0" u="sng" kern="1200" dirty="0">
                <a:solidFill>
                  <a:schemeClr val="tx1"/>
                </a:solidFill>
                <a:effectLst/>
                <a:latin typeface="+mn-lt"/>
                <a:ea typeface="+mn-ea"/>
                <a:cs typeface="+mn-cs"/>
              </a:rPr>
              <a:t>strategic interaction </a:t>
            </a:r>
            <a:r>
              <a:rPr lang="en-US" sz="1200" b="0" i="0" kern="1200" dirty="0">
                <a:solidFill>
                  <a:schemeClr val="tx1"/>
                </a:solidFill>
                <a:effectLst/>
                <a:latin typeface="+mn-lt"/>
                <a:ea typeface="+mn-ea"/>
                <a:cs typeface="+mn-cs"/>
              </a:rPr>
              <a:t>of agents. When someone makes a decision, they must anticipate how others will react, and what information is conveyed by these decisions.</a:t>
            </a:r>
          </a:p>
          <a:p>
            <a:pPr fontAlgn="base"/>
            <a:r>
              <a:rPr lang="en-US" sz="1200" b="0" i="0" kern="1200" dirty="0">
                <a:solidFill>
                  <a:schemeClr val="tx1"/>
                </a:solidFill>
                <a:effectLst/>
                <a:latin typeface="+mn-lt"/>
                <a:ea typeface="+mn-ea"/>
                <a:cs typeface="+mn-cs"/>
              </a:rPr>
              <a:t>3) We are interested in how individual decisions </a:t>
            </a:r>
            <a:r>
              <a:rPr lang="en-US" sz="1200" b="0" i="0" u="sng" kern="1200" dirty="0">
                <a:solidFill>
                  <a:schemeClr val="tx1"/>
                </a:solidFill>
                <a:effectLst/>
                <a:latin typeface="+mn-lt"/>
                <a:ea typeface="+mn-ea"/>
                <a:cs typeface="+mn-cs"/>
              </a:rPr>
              <a:t>aggregate</a:t>
            </a:r>
            <a:r>
              <a:rPr lang="en-US" sz="1200" b="0" i="0" kern="1200" dirty="0">
                <a:solidFill>
                  <a:schemeClr val="tx1"/>
                </a:solidFill>
                <a:effectLst/>
                <a:latin typeface="+mn-lt"/>
                <a:ea typeface="+mn-ea"/>
                <a:cs typeface="+mn-cs"/>
              </a:rPr>
              <a:t> to the industry, or national, or international level, sometimes with unexpected consequences. </a:t>
            </a:r>
          </a:p>
          <a:p>
            <a:pPr eaLnBrk="1" hangingPunct="1"/>
            <a:endParaRPr lang="en-US" sz="1100" dirty="0">
              <a:ea typeface="ＭＳ Ｐゴシック" pitchFamily="-65" charset="-128"/>
            </a:endParaRPr>
          </a:p>
          <a:p>
            <a:pPr eaLnBrk="1" hangingPunct="1"/>
            <a:r>
              <a:rPr lang="en-US" sz="1100" dirty="0">
                <a:ea typeface="ＭＳ Ｐゴシック" pitchFamily="-65" charset="-128"/>
              </a:rPr>
              <a:t>Economists try to</a:t>
            </a:r>
            <a:r>
              <a:rPr lang="en-US" sz="1100" baseline="0" dirty="0">
                <a:ea typeface="ＭＳ Ｐゴシック" pitchFamily="-65" charset="-128"/>
              </a:rPr>
              <a:t> grapple with these types of questions by using a </a:t>
            </a:r>
            <a:r>
              <a:rPr lang="en-US" sz="1100" dirty="0">
                <a:ea typeface="ＭＳ Ｐゴシック" pitchFamily="-65" charset="-128"/>
              </a:rPr>
              <a:t>unique combination of scientific method applied to social</a:t>
            </a:r>
            <a:r>
              <a:rPr lang="en-US" sz="1100" baseline="0" dirty="0">
                <a:ea typeface="ＭＳ Ｐゴシック" pitchFamily="-65" charset="-128"/>
              </a:rPr>
              <a:t> concerns.</a:t>
            </a:r>
            <a:endParaRPr lang="en-US" sz="1100" dirty="0">
              <a:ea typeface="ＭＳ Ｐゴシック" pitchFamily="-65" charset="-128"/>
            </a:endParaRPr>
          </a:p>
          <a:p>
            <a:pPr lvl="1" eaLnBrk="1" hangingPunct="1">
              <a:buClr>
                <a:srgbClr val="00CC00"/>
              </a:buClr>
              <a:buFontTx/>
              <a:buNone/>
            </a:pPr>
            <a:r>
              <a:rPr lang="en-US" sz="1100" dirty="0">
                <a:ea typeface="ＭＳ Ｐゴシック" pitchFamily="-65" charset="-128"/>
              </a:rPr>
              <a:t>Scientific method – develop</a:t>
            </a:r>
            <a:r>
              <a:rPr lang="en-US" sz="1100" baseline="0" dirty="0">
                <a:ea typeface="ＭＳ Ｐゴシック" pitchFamily="-65" charset="-128"/>
              </a:rPr>
              <a:t> theoretical models and empirically</a:t>
            </a:r>
            <a:r>
              <a:rPr lang="en-US" sz="1100" dirty="0">
                <a:ea typeface="ＭＳ Ｐゴシック" pitchFamily="-65" charset="-128"/>
              </a:rPr>
              <a:t> test their predictions using primary or secondary</a:t>
            </a:r>
            <a:r>
              <a:rPr lang="en-US" sz="1100" baseline="0" dirty="0">
                <a:ea typeface="ＭＳ Ｐゴシック" pitchFamily="-65" charset="-128"/>
              </a:rPr>
              <a:t> data.</a:t>
            </a:r>
            <a:endParaRPr lang="en-US" sz="1100" dirty="0">
              <a:ea typeface="ＭＳ Ｐゴシック" pitchFamily="-65" charset="-128"/>
            </a:endParaRPr>
          </a:p>
          <a:p>
            <a:pPr marL="457200" marR="0" lvl="1" indent="0" algn="l" defTabSz="914400" rtl="0" eaLnBrk="1" fontAlgn="auto" latinLnBrk="0" hangingPunct="1">
              <a:lnSpc>
                <a:spcPct val="100000"/>
              </a:lnSpc>
              <a:spcBef>
                <a:spcPts val="0"/>
              </a:spcBef>
              <a:spcAft>
                <a:spcPts val="0"/>
              </a:spcAft>
              <a:buClr>
                <a:srgbClr val="00CC00"/>
              </a:buClr>
              <a:buSzTx/>
              <a:buFontTx/>
              <a:buNone/>
              <a:tabLst/>
              <a:defRPr/>
            </a:pPr>
            <a:r>
              <a:rPr lang="en-US" sz="1100" dirty="0">
                <a:ea typeface="ＭＳ Ｐゴシック" pitchFamily="-65" charset="-128"/>
              </a:rPr>
              <a:t>Social concerns – these methods can be applied to studying</a:t>
            </a:r>
            <a:r>
              <a:rPr lang="en-US" sz="1100" baseline="0" dirty="0">
                <a:ea typeface="ＭＳ Ｐゴシック" pitchFamily="-65" charset="-128"/>
              </a:rPr>
              <a:t> a variety of social concerns such as</a:t>
            </a:r>
            <a:r>
              <a:rPr lang="en-US" sz="1100" dirty="0"/>
              <a:t> </a:t>
            </a:r>
            <a:r>
              <a:rPr lang="en-US" sz="1100" dirty="0">
                <a:ea typeface="ＭＳ Ｐゴシック" pitchFamily="-65" charset="-128"/>
              </a:rPr>
              <a:t>development, unemployment, inequality, trade, inflation, health, environment, crime,</a:t>
            </a:r>
            <a:r>
              <a:rPr lang="en-US" sz="1100" baseline="0" dirty="0">
                <a:ea typeface="ＭＳ Ｐゴシック" pitchFamily="-65" charset="-128"/>
              </a:rPr>
              <a:t> education etc.</a:t>
            </a:r>
          </a:p>
          <a:p>
            <a:pPr eaLnBrk="1" hangingPunct="1"/>
            <a:endParaRPr lang="en-US" sz="1100" dirty="0"/>
          </a:p>
          <a:p>
            <a:pPr eaLnBrk="1" hangingPunct="1"/>
            <a:r>
              <a:rPr lang="en-US" sz="1100" dirty="0"/>
              <a:t>Practical reasons</a:t>
            </a:r>
          </a:p>
          <a:p>
            <a:pPr lvl="1" eaLnBrk="1" hangingPunct="1"/>
            <a:r>
              <a:rPr lang="en-US" sz="1100" dirty="0">
                <a:ea typeface="ＭＳ Ｐゴシック" pitchFamily="-65" charset="-128"/>
              </a:rPr>
              <a:t>Good starting point for professional schools and careers in business, law, public policy. </a:t>
            </a:r>
          </a:p>
          <a:p>
            <a:pPr lvl="1" eaLnBrk="1" hangingPunct="1"/>
            <a:r>
              <a:rPr lang="en-US" sz="1100" dirty="0">
                <a:ea typeface="ＭＳ Ｐゴシック" pitchFamily="-65" charset="-128"/>
              </a:rPr>
              <a:t>Quantitative skills (math, statistics, computation) combined with practical application are</a:t>
            </a:r>
            <a:r>
              <a:rPr lang="en-US" sz="1100" baseline="0" dirty="0">
                <a:ea typeface="ＭＳ Ｐゴシック" pitchFamily="-65" charset="-128"/>
              </a:rPr>
              <a:t> </a:t>
            </a:r>
            <a:r>
              <a:rPr lang="en-US" sz="1100" dirty="0">
                <a:ea typeface="ＭＳ Ｐゴシック" pitchFamily="-65" charset="-128"/>
              </a:rPr>
              <a:t>useful everywhere</a:t>
            </a:r>
            <a:r>
              <a:rPr lang="en-US" sz="1100" baseline="0" dirty="0">
                <a:ea typeface="ＭＳ Ｐゴシック" pitchFamily="-65" charset="-128"/>
              </a:rPr>
              <a:t> and are a</a:t>
            </a:r>
            <a:r>
              <a:rPr lang="en-US" sz="1100" dirty="0">
                <a:ea typeface="ＭＳ Ｐゴシック" pitchFamily="-65" charset="-128"/>
              </a:rPr>
              <a:t> good signal to employers.</a:t>
            </a:r>
          </a:p>
          <a:p>
            <a:pPr lvl="1" eaLnBrk="1" hangingPunct="1"/>
            <a:r>
              <a:rPr lang="en-US" sz="1100" dirty="0">
                <a:ea typeface="ＭＳ Ｐゴシック" pitchFamily="-65" charset="-128"/>
              </a:rPr>
              <a:t>Good income prospects. </a:t>
            </a:r>
            <a:endParaRPr lang="en-US" dirty="0">
              <a:ea typeface="ＭＳ Ｐゴシック" pitchFamily="-65" charset="-128"/>
            </a:endParaRPr>
          </a:p>
          <a:p>
            <a:pPr lvl="2" eaLnBrk="1" hangingPunct="1">
              <a:buClr>
                <a:srgbClr val="00CC00"/>
              </a:buClr>
              <a:buFont typeface="Wingdings" pitchFamily="-65" charset="2"/>
              <a:buChar char="§"/>
            </a:pPr>
            <a:endParaRPr lang="en-US" dirty="0">
              <a:ea typeface="ＭＳ Ｐゴシック" pitchFamily="-65" charset="-128"/>
            </a:endParaRPr>
          </a:p>
          <a:p>
            <a:endParaRPr lang="en-US" dirty="0"/>
          </a:p>
        </p:txBody>
      </p:sp>
      <p:sp>
        <p:nvSpPr>
          <p:cNvPr id="4" name="Slide Number Placeholder 3"/>
          <p:cNvSpPr>
            <a:spLocks noGrp="1"/>
          </p:cNvSpPr>
          <p:nvPr>
            <p:ph type="sldNum" sz="quarter" idx="10"/>
          </p:nvPr>
        </p:nvSpPr>
        <p:spPr/>
        <p:txBody>
          <a:bodyPr/>
          <a:lstStyle/>
          <a:p>
            <a:fld id="{2C50C34B-635C-462E-80D9-D62C6A508F23}"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Consulting: typically includes firms like McKinsey, PwC, Cornerstone, etc.</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Graduate school:</a:t>
            </a:r>
            <a:r>
              <a:rPr lang="en-US" baseline="0" dirty="0"/>
              <a:t> typically includes Law, Medicine, Economics, Business School, Finance etc.</a:t>
            </a:r>
          </a:p>
          <a:p>
            <a:endParaRPr lang="en-US" baseline="0" dirty="0"/>
          </a:p>
          <a:p>
            <a:r>
              <a:rPr lang="en-US" baseline="0" dirty="0"/>
              <a:t>Other: can include placements in specific industries, entrepreneurship, journalism, professional sports, theater, or military service.</a:t>
            </a:r>
          </a:p>
          <a:p>
            <a:endParaRPr lang="en-US" baseline="0" dirty="0"/>
          </a:p>
          <a:p>
            <a:r>
              <a:rPr lang="en-US" baseline="0" dirty="0"/>
              <a:t>Undecided:  these students represent those who were still seeking.</a:t>
            </a:r>
          </a:p>
        </p:txBody>
      </p:sp>
      <p:sp>
        <p:nvSpPr>
          <p:cNvPr id="4" name="Slide Number Placeholder 3"/>
          <p:cNvSpPr>
            <a:spLocks noGrp="1"/>
          </p:cNvSpPr>
          <p:nvPr>
            <p:ph type="sldNum" sz="quarter" idx="10"/>
          </p:nvPr>
        </p:nvSpPr>
        <p:spPr/>
        <p:txBody>
          <a:bodyPr/>
          <a:lstStyle/>
          <a:p>
            <a:fld id="{2C50C34B-635C-462E-80D9-D62C6A508F23}" type="slidenum">
              <a:rPr lang="en-US" smtClean="0"/>
              <a:pPr/>
              <a:t>3</a:t>
            </a:fld>
            <a:endParaRPr lang="en-US"/>
          </a:p>
        </p:txBody>
      </p:sp>
    </p:spTree>
    <p:extLst>
      <p:ext uri="{BB962C8B-B14F-4D97-AF65-F5344CB8AC3E}">
        <p14:creationId xmlns:p14="http://schemas.microsoft.com/office/powerpoint/2010/main" val="2801792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Economics</a:t>
            </a:r>
            <a:r>
              <a:rPr lang="en-US" baseline="0" dirty="0"/>
              <a:t> combines well with other programs and certificates.</a:t>
            </a:r>
          </a:p>
          <a:p>
            <a:endParaRPr lang="en-US" baseline="0" dirty="0"/>
          </a:p>
          <a:p>
            <a:r>
              <a:rPr lang="en-US" baseline="0" dirty="0"/>
              <a:t>University rules limit you to a maximum of 12 economics courses out of a total of 31 (excluding ECO 100,  ECO101, JIW and senior thesis), so you have many opportunities to satisfy your inner artist or combine economics with other interests.</a:t>
            </a:r>
            <a:endParaRPr lang="en-US" dirty="0"/>
          </a:p>
          <a:p>
            <a:endParaRPr lang="en-US" dirty="0"/>
          </a:p>
          <a:p>
            <a:r>
              <a:rPr lang="en-US" dirty="0"/>
              <a:t>91 students from the Class of 2022 earned certificates. (Some earning multiple certificates).</a:t>
            </a:r>
          </a:p>
          <a:p>
            <a:endParaRPr lang="en-US" dirty="0"/>
          </a:p>
          <a:p>
            <a:r>
              <a:rPr lang="en-US" dirty="0"/>
              <a:t>APC (Applications of Computing), SML (Statistics and Machine Learning), and APC (Applied and Computational Mathematics)</a:t>
            </a:r>
          </a:p>
          <a:p>
            <a:endParaRPr lang="en-US" dirty="0"/>
          </a:p>
          <a:p>
            <a:r>
              <a:rPr lang="en-US" dirty="0"/>
              <a:t>Regional,</a:t>
            </a:r>
            <a:r>
              <a:rPr lang="en-US" baseline="0" dirty="0"/>
              <a:t> cultural and language category included: Arabic, Chinese, German, Korean, Russian, Spanish, Latin American Studies, East Asian Studies, and South Asian Studies.</a:t>
            </a:r>
          </a:p>
          <a:p>
            <a:endParaRPr lang="en-US" dirty="0"/>
          </a:p>
          <a:p>
            <a:r>
              <a:rPr lang="en-US" dirty="0"/>
              <a:t>Other</a:t>
            </a:r>
            <a:r>
              <a:rPr lang="en-US" baseline="0" dirty="0"/>
              <a:t> category include: Cognitive Science, Entrepreneurship, Environmental Studies, Humanistic Studies, History and the Practice of Diplomacy, Music Performance, Music Theater, Urban Studies, and Visual Arts.</a:t>
            </a:r>
            <a:endParaRPr lang="en-US" dirty="0"/>
          </a:p>
        </p:txBody>
      </p:sp>
      <p:sp>
        <p:nvSpPr>
          <p:cNvPr id="4" name="Slide Number Placeholder 3"/>
          <p:cNvSpPr>
            <a:spLocks noGrp="1"/>
          </p:cNvSpPr>
          <p:nvPr>
            <p:ph type="sldNum" sz="quarter" idx="10"/>
          </p:nvPr>
        </p:nvSpPr>
        <p:spPr/>
        <p:txBody>
          <a:bodyPr/>
          <a:lstStyle/>
          <a:p>
            <a:fld id="{2C50C34B-635C-462E-80D9-D62C6A508F23}" type="slidenum">
              <a:rPr lang="en-US" smtClean="0"/>
              <a:pPr/>
              <a:t>4</a:t>
            </a:fld>
            <a:endParaRPr lang="en-US"/>
          </a:p>
        </p:txBody>
      </p:sp>
    </p:spTree>
    <p:extLst>
      <p:ext uri="{BB962C8B-B14F-4D97-AF65-F5344CB8AC3E}">
        <p14:creationId xmlns:p14="http://schemas.microsoft.com/office/powerpoint/2010/main" val="1052335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lnSpc>
                <a:spcPct val="90000"/>
              </a:lnSpc>
            </a:pPr>
            <a:r>
              <a:rPr lang="en-US" sz="1100" dirty="0"/>
              <a:t>Intro Micro (ECO 100) and Macro (ECO 101)</a:t>
            </a:r>
          </a:p>
          <a:p>
            <a:pPr eaLnBrk="1" hangingPunct="1">
              <a:lnSpc>
                <a:spcPct val="90000"/>
              </a:lnSpc>
            </a:pPr>
            <a:endParaRPr lang="en-US" sz="1100" dirty="0"/>
          </a:p>
          <a:p>
            <a:pPr eaLnBrk="1" hangingPunct="1">
              <a:lnSpc>
                <a:spcPct val="90000"/>
              </a:lnSpc>
            </a:pPr>
            <a:r>
              <a:rPr lang="en-US" sz="1100" dirty="0"/>
              <a:t>Math: 	Multivariable calculus (MAT 175</a:t>
            </a:r>
            <a:r>
              <a:rPr lang="en-US" sz="1100" baseline="0" dirty="0"/>
              <a:t> or ECO 201 or MAT 201 or MAT 203) is necessary. Linear Algebra (MAT 202 or MAT 204) is recommended (but not required) if you plan to take ECO 312 or 400 level finance course.</a:t>
            </a:r>
          </a:p>
          <a:p>
            <a:pPr eaLnBrk="1" hangingPunct="1">
              <a:lnSpc>
                <a:spcPct val="90000"/>
              </a:lnSpc>
            </a:pPr>
            <a:endParaRPr lang="en-US" sz="1100" dirty="0"/>
          </a:p>
          <a:p>
            <a:pPr eaLnBrk="1" hangingPunct="1">
              <a:lnSpc>
                <a:spcPct val="90000"/>
              </a:lnSpc>
            </a:pPr>
            <a:r>
              <a:rPr lang="en-US" sz="1100" dirty="0"/>
              <a:t>Statistics: 	ECO 202 or ORF 245 or starting with Class of 2020 “POL 345 + POL 346”</a:t>
            </a:r>
          </a:p>
          <a:p>
            <a:pPr eaLnBrk="1" hangingPunct="1">
              <a:lnSpc>
                <a:spcPct val="90000"/>
              </a:lnSpc>
              <a:buFont typeface="Wingdings" pitchFamily="-65" charset="2"/>
              <a:buNone/>
            </a:pPr>
            <a:r>
              <a:rPr lang="en-US" sz="1100" dirty="0"/>
              <a:t>	SOC, PSY etc. courses not acceptable.</a:t>
            </a:r>
          </a:p>
          <a:p>
            <a:pPr eaLnBrk="1" hangingPunct="1">
              <a:lnSpc>
                <a:spcPct val="90000"/>
              </a:lnSpc>
              <a:buFont typeface="Wingdings" pitchFamily="-65" charset="2"/>
              <a:buNone/>
            </a:pPr>
            <a:endParaRPr lang="en-US" sz="1100" dirty="0"/>
          </a:p>
          <a:p>
            <a:pPr eaLnBrk="1" hangingPunct="1">
              <a:lnSpc>
                <a:spcPct val="90000"/>
              </a:lnSpc>
            </a:pPr>
            <a:r>
              <a:rPr lang="en-US" sz="1100" dirty="0"/>
              <a:t>All must be taken for letter grade (not PDF); must have C</a:t>
            </a:r>
            <a:r>
              <a:rPr lang="en-US" sz="1100" baseline="0" dirty="0"/>
              <a:t> </a:t>
            </a:r>
            <a:r>
              <a:rPr lang="en-US" sz="1100" dirty="0"/>
              <a:t>or better in each.</a:t>
            </a:r>
          </a:p>
          <a:p>
            <a:pPr eaLnBrk="1" hangingPunct="1">
              <a:lnSpc>
                <a:spcPct val="90000"/>
              </a:lnSpc>
            </a:pPr>
            <a:endParaRPr lang="en-US" sz="1100" dirty="0"/>
          </a:p>
          <a:p>
            <a:pPr eaLnBrk="1" hangingPunct="1">
              <a:lnSpc>
                <a:spcPct val="90000"/>
              </a:lnSpc>
            </a:pPr>
            <a:r>
              <a:rPr lang="en-US" sz="1100" dirty="0"/>
              <a:t>All must be completed before starting Fall of junior year – NO exceptions whatsoever.</a:t>
            </a:r>
          </a:p>
          <a:p>
            <a:endParaRPr lang="en-US" dirty="0"/>
          </a:p>
        </p:txBody>
      </p:sp>
      <p:sp>
        <p:nvSpPr>
          <p:cNvPr id="4" name="Slide Number Placeholder 3"/>
          <p:cNvSpPr>
            <a:spLocks noGrp="1"/>
          </p:cNvSpPr>
          <p:nvPr>
            <p:ph type="sldNum" sz="quarter" idx="10"/>
          </p:nvPr>
        </p:nvSpPr>
        <p:spPr/>
        <p:txBody>
          <a:bodyPr/>
          <a:lstStyle/>
          <a:p>
            <a:fld id="{2C50C34B-635C-462E-80D9-D62C6A508F2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sz="1200" dirty="0"/>
              <a:t>Micro, macro: 5 on respective AP, A on  British A-level, or 7 on advanced IB</a:t>
            </a:r>
          </a:p>
          <a:p>
            <a:pPr eaLnBrk="1" hangingPunct="1"/>
            <a:endParaRPr lang="en-US" sz="1200" dirty="0"/>
          </a:p>
          <a:p>
            <a:pPr eaLnBrk="1" hangingPunct="1"/>
            <a:r>
              <a:rPr lang="en-US" sz="1200" dirty="0"/>
              <a:t>Math: AP 5 on BC exam is NOT sufficient.</a:t>
            </a:r>
          </a:p>
          <a:p>
            <a:pPr eaLnBrk="1" hangingPunct="1"/>
            <a:endParaRPr lang="en-US" sz="1200" dirty="0"/>
          </a:p>
          <a:p>
            <a:pPr eaLnBrk="1" hangingPunct="1"/>
            <a:r>
              <a:rPr lang="en-US" sz="1200" dirty="0"/>
              <a:t>Stat: 5 on AP is sufficient to receive waiver for the economics department pre-requisite (but you will not get any university credit for that course).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eaLnBrk="1" hangingPunct="1"/>
            <a:r>
              <a:rPr lang="en-US" sz="1200" dirty="0"/>
              <a:t>Or,</a:t>
            </a:r>
            <a:r>
              <a:rPr lang="en-US" sz="1200" baseline="0" dirty="0"/>
              <a:t> ONE </a:t>
            </a:r>
            <a:r>
              <a:rPr lang="en-US" sz="1200" dirty="0"/>
              <a:t>preapproved summer course in micro, macro or</a:t>
            </a:r>
            <a:r>
              <a:rPr lang="en-US" sz="1200" baseline="0" dirty="0"/>
              <a:t> calculus taken </a:t>
            </a:r>
            <a:r>
              <a:rPr lang="en-US" sz="1200" dirty="0"/>
              <a:t>elsewhere. </a:t>
            </a:r>
            <a:r>
              <a:rPr lang="en-US" dirty="0"/>
              <a:t>You need to take statistics at Princeton starting with the Class of 2014. Please c</a:t>
            </a:r>
            <a:r>
              <a:rPr lang="en-US" sz="1200" dirty="0"/>
              <a:t>onsult the rules on outside</a:t>
            </a:r>
            <a:r>
              <a:rPr lang="en-US" sz="1200" baseline="0" dirty="0"/>
              <a:t> courses </a:t>
            </a:r>
            <a:r>
              <a:rPr lang="en-US" sz="1200" dirty="0"/>
              <a:t>on our web site and submit completed forms to Prof Smita Brunnermeier for pre-approval.</a:t>
            </a:r>
          </a:p>
          <a:p>
            <a:endParaRPr lang="en-US" dirty="0"/>
          </a:p>
        </p:txBody>
      </p:sp>
      <p:sp>
        <p:nvSpPr>
          <p:cNvPr id="4" name="Slide Number Placeholder 3"/>
          <p:cNvSpPr>
            <a:spLocks noGrp="1"/>
          </p:cNvSpPr>
          <p:nvPr>
            <p:ph type="sldNum" sz="quarter" idx="10"/>
          </p:nvPr>
        </p:nvSpPr>
        <p:spPr/>
        <p:txBody>
          <a:bodyPr/>
          <a:lstStyle/>
          <a:p>
            <a:fld id="{2C50C34B-635C-462E-80D9-D62C6A508F2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lnSpc>
                <a:spcPct val="90000"/>
              </a:lnSpc>
            </a:pPr>
            <a:r>
              <a:rPr lang="en-US" sz="1100" dirty="0"/>
              <a:t>Three core courses – micro, macro, econometrics</a:t>
            </a:r>
          </a:p>
          <a:p>
            <a:pPr lvl="1" eaLnBrk="1" hangingPunct="1">
              <a:lnSpc>
                <a:spcPct val="90000"/>
              </a:lnSpc>
            </a:pPr>
            <a:r>
              <a:rPr lang="en-US" sz="1100" dirty="0">
                <a:ea typeface="ＭＳ Ｐゴシック" pitchFamily="-65" charset="-128"/>
              </a:rPr>
              <a:t>Two tracks; more- or less-math; can mix the two</a:t>
            </a:r>
          </a:p>
          <a:p>
            <a:pPr lvl="1" eaLnBrk="1" hangingPunct="1">
              <a:lnSpc>
                <a:spcPct val="90000"/>
              </a:lnSpc>
            </a:pPr>
            <a:r>
              <a:rPr lang="en-US" sz="1100" dirty="0">
                <a:ea typeface="ＭＳ Ｐゴシック" pitchFamily="-65" charset="-128"/>
              </a:rPr>
              <a:t>Starting with Class of 2020, ECO 310 stopped being a prerequisite for finance certificate. ECO 300 is also fine.</a:t>
            </a:r>
          </a:p>
          <a:p>
            <a:pPr lvl="1" eaLnBrk="1" hangingPunct="1">
              <a:lnSpc>
                <a:spcPct val="90000"/>
              </a:lnSpc>
            </a:pPr>
            <a:endParaRPr lang="en-US" sz="1100" dirty="0">
              <a:ea typeface="ＭＳ Ｐゴシック" pitchFamily="-65" charset="-128"/>
            </a:endParaRPr>
          </a:p>
          <a:p>
            <a:pPr eaLnBrk="1" hangingPunct="1">
              <a:lnSpc>
                <a:spcPct val="90000"/>
              </a:lnSpc>
            </a:pPr>
            <a:r>
              <a:rPr lang="en-US" sz="1100" dirty="0"/>
              <a:t>Five electives from big list</a:t>
            </a:r>
            <a:r>
              <a:rPr lang="en-US" sz="1100" baseline="0" dirty="0"/>
              <a:t> such as Law and Economics, International Development, </a:t>
            </a:r>
            <a:r>
              <a:rPr lang="en-US" sz="1100" baseline="0" dirty="0" err="1"/>
              <a:t>Env</a:t>
            </a:r>
            <a:r>
              <a:rPr lang="en-US" sz="1100" baseline="0" dirty="0"/>
              <a:t> Econ, Financial Investments, Strategy and Information, Behavioral Finance.</a:t>
            </a:r>
            <a:endParaRPr lang="en-US" sz="1100" dirty="0"/>
          </a:p>
          <a:p>
            <a:pPr eaLnBrk="1" hangingPunct="1">
              <a:lnSpc>
                <a:spcPct val="90000"/>
              </a:lnSpc>
            </a:pPr>
            <a:endParaRPr lang="en-US" sz="1100" dirty="0"/>
          </a:p>
          <a:p>
            <a:pPr eaLnBrk="1" hangingPunct="1">
              <a:lnSpc>
                <a:spcPct val="90000"/>
              </a:lnSpc>
            </a:pPr>
            <a:r>
              <a:rPr lang="en-US" sz="1100" dirty="0"/>
              <a:t>Up to two electives can be “cognates” (courses from other departments provided they have substantial economics content). Includes courses such as Psychology of Decision-making and Judgement, Political Economy, History of Financial Crises, several ORF courses including Regression and Applied Time Series. Full list of pre-approved cognate courses on our website.</a:t>
            </a:r>
          </a:p>
          <a:p>
            <a:pPr eaLnBrk="1" hangingPunct="1">
              <a:lnSpc>
                <a:spcPct val="90000"/>
              </a:lnSpc>
            </a:pPr>
            <a:endParaRPr lang="en-US" sz="1100" dirty="0"/>
          </a:p>
          <a:p>
            <a:pPr eaLnBrk="1" hangingPunct="1">
              <a:lnSpc>
                <a:spcPct val="90000"/>
              </a:lnSpc>
            </a:pPr>
            <a:r>
              <a:rPr lang="en-US" sz="1100" dirty="0"/>
              <a:t>Junior independent work – group meetings but individual research papers</a:t>
            </a:r>
          </a:p>
          <a:p>
            <a:pPr eaLnBrk="1" hangingPunct="1">
              <a:lnSpc>
                <a:spcPct val="90000"/>
              </a:lnSpc>
            </a:pPr>
            <a:endParaRPr lang="en-US" sz="1100" dirty="0"/>
          </a:p>
          <a:p>
            <a:pPr eaLnBrk="1" hangingPunct="1">
              <a:lnSpc>
                <a:spcPct val="90000"/>
              </a:lnSpc>
            </a:pPr>
            <a:r>
              <a:rPr lang="en-US" sz="1100" dirty="0"/>
              <a:t>Senior thesis – substantial item of individual research</a:t>
            </a:r>
          </a:p>
          <a:p>
            <a:endParaRPr lang="en-US" dirty="0"/>
          </a:p>
        </p:txBody>
      </p:sp>
      <p:sp>
        <p:nvSpPr>
          <p:cNvPr id="4" name="Slide Number Placeholder 3"/>
          <p:cNvSpPr>
            <a:spLocks noGrp="1"/>
          </p:cNvSpPr>
          <p:nvPr>
            <p:ph type="sldNum" sz="quarter" idx="10"/>
          </p:nvPr>
        </p:nvSpPr>
        <p:spPr/>
        <p:txBody>
          <a:bodyPr/>
          <a:lstStyle/>
          <a:p>
            <a:fld id="{2C50C34B-635C-462E-80D9-D62C6A508F2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90000"/>
              </a:lnSpc>
            </a:pPr>
            <a:r>
              <a:rPr lang="en-US" sz="1200" dirty="0"/>
              <a:t>We want</a:t>
            </a:r>
            <a:r>
              <a:rPr lang="en-US" sz="1200" baseline="0" dirty="0"/>
              <a:t> you to take your</a:t>
            </a:r>
            <a:r>
              <a:rPr lang="en-US" sz="1200" dirty="0"/>
              <a:t> core courses at Princeton, so we hope you have planned ahead and already taken</a:t>
            </a:r>
            <a:r>
              <a:rPr lang="en-US" sz="1200" baseline="0" dirty="0"/>
              <a:t> at least some of your core courses in your sophomore year if you want to study abroad now</a:t>
            </a:r>
            <a:r>
              <a:rPr lang="en-US" sz="1200" dirty="0"/>
              <a:t>.</a:t>
            </a:r>
          </a:p>
          <a:p>
            <a:pPr eaLnBrk="1" hangingPunct="1">
              <a:lnSpc>
                <a:spcPct val="90000"/>
              </a:lnSpc>
            </a:pPr>
            <a:endParaRPr lang="en-US" sz="1200" dirty="0"/>
          </a:p>
          <a:p>
            <a:pPr eaLnBrk="1" hangingPunct="1">
              <a:lnSpc>
                <a:spcPct val="90000"/>
              </a:lnSpc>
            </a:pPr>
            <a:r>
              <a:rPr lang="en-US" sz="1200" dirty="0"/>
              <a:t>It is not a good</a:t>
            </a:r>
            <a:r>
              <a:rPr lang="en-US" sz="1200" baseline="0" dirty="0"/>
              <a:t> idea to be away from Princeton for any part of your senior year since it interferes with both your senior thesis research and with your job search.</a:t>
            </a:r>
            <a:endParaRPr lang="en-US" sz="1200" dirty="0"/>
          </a:p>
          <a:p>
            <a:pPr>
              <a:spcBef>
                <a:spcPct val="0"/>
              </a:spcBef>
            </a:pPr>
            <a:endParaRPr lang="en-US" dirty="0"/>
          </a:p>
          <a:p>
            <a:pPr>
              <a:spcBef>
                <a:spcPct val="0"/>
              </a:spcBef>
            </a:pPr>
            <a:endParaRPr lang="en-US" dirty="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9ABC8D-73BB-48A9-B9EF-E4A118FEE64A}"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36C11B7-12BD-4AD2-BD2C-5558BE1B24B4}"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dt" sz="half" idx="10"/>
          </p:nvPr>
        </p:nvSpPr>
        <p:spPr>
          <a:ln/>
        </p:spPr>
        <p:txBody>
          <a:bodyPr/>
          <a:lstStyle>
            <a:lvl1pPr>
              <a:defRPr/>
            </a:lvl1pPr>
          </a:lstStyle>
          <a:p>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
        <p:nvSpPr>
          <p:cNvPr id="6" name="Rectangle 8"/>
          <p:cNvSpPr>
            <a:spLocks noGrp="1" noChangeArrowheads="1"/>
          </p:cNvSpPr>
          <p:nvPr>
            <p:ph type="sldNum" sz="quarter" idx="12"/>
          </p:nvPr>
        </p:nvSpPr>
        <p:spPr>
          <a:ln/>
        </p:spPr>
        <p:txBody>
          <a:bodyPr/>
          <a:lstStyle>
            <a:lvl1pPr>
              <a:defRPr/>
            </a:lvl1pPr>
          </a:lstStyle>
          <a:p>
            <a:fld id="{4F65890E-00D4-43C7-8D8F-620B2F8CB7D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sz="half" idx="10"/>
          </p:nvPr>
        </p:nvSpPr>
        <p:spPr>
          <a:ln/>
        </p:spPr>
        <p:txBody>
          <a:bodyPr/>
          <a:lstStyle>
            <a:lvl1pPr>
              <a:defRPr/>
            </a:lvl1pPr>
          </a:lstStyle>
          <a:p>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
        <p:nvSpPr>
          <p:cNvPr id="6" name="Rectangle 8"/>
          <p:cNvSpPr>
            <a:spLocks noGrp="1" noChangeArrowheads="1"/>
          </p:cNvSpPr>
          <p:nvPr>
            <p:ph type="sldNum" sz="quarter" idx="12"/>
          </p:nvPr>
        </p:nvSpPr>
        <p:spPr>
          <a:ln/>
        </p:spPr>
        <p:txBody>
          <a:bodyPr/>
          <a:lstStyle>
            <a:lvl1pPr>
              <a:defRPr/>
            </a:lvl1pPr>
          </a:lstStyle>
          <a:p>
            <a:fld id="{7796A22C-1E38-4457-A4F4-AEFC5A0F3B2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1988" y="214313"/>
            <a:ext cx="1943100"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82688" y="214313"/>
            <a:ext cx="5676900"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sz="half" idx="10"/>
          </p:nvPr>
        </p:nvSpPr>
        <p:spPr>
          <a:ln/>
        </p:spPr>
        <p:txBody>
          <a:bodyPr/>
          <a:lstStyle>
            <a:lvl1pPr>
              <a:defRPr/>
            </a:lvl1pPr>
          </a:lstStyle>
          <a:p>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
        <p:nvSpPr>
          <p:cNvPr id="6" name="Rectangle 8"/>
          <p:cNvSpPr>
            <a:spLocks noGrp="1" noChangeArrowheads="1"/>
          </p:cNvSpPr>
          <p:nvPr>
            <p:ph type="sldNum" sz="quarter" idx="12"/>
          </p:nvPr>
        </p:nvSpPr>
        <p:spPr>
          <a:ln/>
        </p:spPr>
        <p:txBody>
          <a:bodyPr/>
          <a:lstStyle>
            <a:lvl1pPr>
              <a:defRPr/>
            </a:lvl1pPr>
          </a:lstStyle>
          <a:p>
            <a:fld id="{62B386AC-01DB-4A25-8D8A-4362E1ABF32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sz="half" idx="10"/>
          </p:nvPr>
        </p:nvSpPr>
        <p:spPr>
          <a:ln/>
        </p:spPr>
        <p:txBody>
          <a:bodyPr/>
          <a:lstStyle>
            <a:lvl1pPr>
              <a:defRPr/>
            </a:lvl1pPr>
          </a:lstStyle>
          <a:p>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
        <p:nvSpPr>
          <p:cNvPr id="6" name="Rectangle 8"/>
          <p:cNvSpPr>
            <a:spLocks noGrp="1" noChangeArrowheads="1"/>
          </p:cNvSpPr>
          <p:nvPr>
            <p:ph type="sldNum" sz="quarter" idx="12"/>
          </p:nvPr>
        </p:nvSpPr>
        <p:spPr>
          <a:ln/>
        </p:spPr>
        <p:txBody>
          <a:bodyPr/>
          <a:lstStyle>
            <a:lvl1pPr>
              <a:defRPr/>
            </a:lvl1pPr>
          </a:lstStyle>
          <a:p>
            <a:fld id="{7D481D78-D25E-4144-8A25-D2DE911DB8A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dt" sz="half" idx="10"/>
          </p:nvPr>
        </p:nvSpPr>
        <p:spPr>
          <a:ln/>
        </p:spPr>
        <p:txBody>
          <a:bodyPr/>
          <a:lstStyle>
            <a:lvl1pPr>
              <a:defRPr/>
            </a:lvl1pPr>
          </a:lstStyle>
          <a:p>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
        <p:nvSpPr>
          <p:cNvPr id="6" name="Rectangle 8"/>
          <p:cNvSpPr>
            <a:spLocks noGrp="1" noChangeArrowheads="1"/>
          </p:cNvSpPr>
          <p:nvPr>
            <p:ph type="sldNum" sz="quarter" idx="12"/>
          </p:nvPr>
        </p:nvSpPr>
        <p:spPr>
          <a:ln/>
        </p:spPr>
        <p:txBody>
          <a:bodyPr/>
          <a:lstStyle>
            <a:lvl1pPr>
              <a:defRPr/>
            </a:lvl1pPr>
          </a:lstStyle>
          <a:p>
            <a:fld id="{04702427-0382-49A3-B9B5-CD73B877868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dt" sz="half" idx="10"/>
          </p:nvPr>
        </p:nvSpPr>
        <p:spPr>
          <a:ln/>
        </p:spPr>
        <p:txBody>
          <a:bodyPr/>
          <a:lstStyle>
            <a:lvl1pPr>
              <a:defRPr/>
            </a:lvl1pPr>
          </a:lstStyle>
          <a:p>
            <a:endParaRPr lang="en-US"/>
          </a:p>
        </p:txBody>
      </p:sp>
      <p:sp>
        <p:nvSpPr>
          <p:cNvPr id="6" name="Rectangle 7"/>
          <p:cNvSpPr>
            <a:spLocks noGrp="1" noChangeArrowheads="1"/>
          </p:cNvSpPr>
          <p:nvPr>
            <p:ph type="ftr" sz="quarter" idx="11"/>
          </p:nvPr>
        </p:nvSpPr>
        <p:spPr>
          <a:ln/>
        </p:spPr>
        <p:txBody>
          <a:bodyPr/>
          <a:lstStyle>
            <a:lvl1pPr>
              <a:defRPr/>
            </a:lvl1pPr>
          </a:lstStyle>
          <a:p>
            <a:endParaRPr lang="en-US"/>
          </a:p>
        </p:txBody>
      </p:sp>
      <p:sp>
        <p:nvSpPr>
          <p:cNvPr id="7" name="Rectangle 8"/>
          <p:cNvSpPr>
            <a:spLocks noGrp="1" noChangeArrowheads="1"/>
          </p:cNvSpPr>
          <p:nvPr>
            <p:ph type="sldNum" sz="quarter" idx="12"/>
          </p:nvPr>
        </p:nvSpPr>
        <p:spPr>
          <a:ln/>
        </p:spPr>
        <p:txBody>
          <a:bodyPr/>
          <a:lstStyle>
            <a:lvl1pPr>
              <a:defRPr/>
            </a:lvl1pPr>
          </a:lstStyle>
          <a:p>
            <a:fld id="{892D72C7-F149-4EBA-BA45-028144BF993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dt" sz="half" idx="10"/>
          </p:nvPr>
        </p:nvSpPr>
        <p:spPr>
          <a:ln/>
        </p:spPr>
        <p:txBody>
          <a:bodyPr/>
          <a:lstStyle>
            <a:lvl1pPr>
              <a:defRPr/>
            </a:lvl1pPr>
          </a:lstStyle>
          <a:p>
            <a:endParaRPr lang="en-US"/>
          </a:p>
        </p:txBody>
      </p:sp>
      <p:sp>
        <p:nvSpPr>
          <p:cNvPr id="8" name="Rectangle 7"/>
          <p:cNvSpPr>
            <a:spLocks noGrp="1" noChangeArrowheads="1"/>
          </p:cNvSpPr>
          <p:nvPr>
            <p:ph type="ftr" sz="quarter" idx="11"/>
          </p:nvPr>
        </p:nvSpPr>
        <p:spPr>
          <a:ln/>
        </p:spPr>
        <p:txBody>
          <a:bodyPr/>
          <a:lstStyle>
            <a:lvl1pPr>
              <a:defRPr/>
            </a:lvl1pPr>
          </a:lstStyle>
          <a:p>
            <a:endParaRPr lang="en-US"/>
          </a:p>
        </p:txBody>
      </p:sp>
      <p:sp>
        <p:nvSpPr>
          <p:cNvPr id="9" name="Rectangle 8"/>
          <p:cNvSpPr>
            <a:spLocks noGrp="1" noChangeArrowheads="1"/>
          </p:cNvSpPr>
          <p:nvPr>
            <p:ph type="sldNum" sz="quarter" idx="12"/>
          </p:nvPr>
        </p:nvSpPr>
        <p:spPr>
          <a:ln/>
        </p:spPr>
        <p:txBody>
          <a:bodyPr/>
          <a:lstStyle>
            <a:lvl1pPr>
              <a:defRPr/>
            </a:lvl1pPr>
          </a:lstStyle>
          <a:p>
            <a:fld id="{80998014-530B-4379-94E5-414F511F514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dt" sz="half" idx="10"/>
          </p:nvPr>
        </p:nvSpPr>
        <p:spPr>
          <a:ln/>
        </p:spPr>
        <p:txBody>
          <a:bodyPr/>
          <a:lstStyle>
            <a:lvl1pPr>
              <a:defRPr/>
            </a:lvl1pPr>
          </a:lstStyle>
          <a:p>
            <a:endParaRPr lang="en-US"/>
          </a:p>
        </p:txBody>
      </p:sp>
      <p:sp>
        <p:nvSpPr>
          <p:cNvPr id="4" name="Rectangle 7"/>
          <p:cNvSpPr>
            <a:spLocks noGrp="1" noChangeArrowheads="1"/>
          </p:cNvSpPr>
          <p:nvPr>
            <p:ph type="ftr" sz="quarter" idx="11"/>
          </p:nvPr>
        </p:nvSpPr>
        <p:spPr>
          <a:ln/>
        </p:spPr>
        <p:txBody>
          <a:bodyPr/>
          <a:lstStyle>
            <a:lvl1pPr>
              <a:defRPr/>
            </a:lvl1pPr>
          </a:lstStyle>
          <a:p>
            <a:endParaRPr lang="en-US"/>
          </a:p>
        </p:txBody>
      </p:sp>
      <p:sp>
        <p:nvSpPr>
          <p:cNvPr id="5" name="Rectangle 8"/>
          <p:cNvSpPr>
            <a:spLocks noGrp="1" noChangeArrowheads="1"/>
          </p:cNvSpPr>
          <p:nvPr>
            <p:ph type="sldNum" sz="quarter" idx="12"/>
          </p:nvPr>
        </p:nvSpPr>
        <p:spPr>
          <a:ln/>
        </p:spPr>
        <p:txBody>
          <a:bodyPr/>
          <a:lstStyle>
            <a:lvl1pPr>
              <a:defRPr/>
            </a:lvl1pPr>
          </a:lstStyle>
          <a:p>
            <a:fld id="{0B50ADA1-1053-429B-828D-D165BFF746C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endParaRPr lang="en-US"/>
          </a:p>
        </p:txBody>
      </p:sp>
      <p:sp>
        <p:nvSpPr>
          <p:cNvPr id="3" name="Rectangle 7"/>
          <p:cNvSpPr>
            <a:spLocks noGrp="1" noChangeArrowheads="1"/>
          </p:cNvSpPr>
          <p:nvPr>
            <p:ph type="ftr" sz="quarter" idx="11"/>
          </p:nvPr>
        </p:nvSpPr>
        <p:spPr>
          <a:ln/>
        </p:spPr>
        <p:txBody>
          <a:bodyPr/>
          <a:lstStyle>
            <a:lvl1pPr>
              <a:defRPr/>
            </a:lvl1pPr>
          </a:lstStyle>
          <a:p>
            <a:endParaRPr lang="en-US"/>
          </a:p>
        </p:txBody>
      </p:sp>
      <p:sp>
        <p:nvSpPr>
          <p:cNvPr id="4" name="Rectangle 8"/>
          <p:cNvSpPr>
            <a:spLocks noGrp="1" noChangeArrowheads="1"/>
          </p:cNvSpPr>
          <p:nvPr>
            <p:ph type="sldNum" sz="quarter" idx="12"/>
          </p:nvPr>
        </p:nvSpPr>
        <p:spPr>
          <a:ln/>
        </p:spPr>
        <p:txBody>
          <a:bodyPr/>
          <a:lstStyle>
            <a:lvl1pPr>
              <a:defRPr/>
            </a:lvl1pPr>
          </a:lstStyle>
          <a:p>
            <a:fld id="{6C2E1F97-B16B-459E-9B99-E94D45137E4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dt" sz="half" idx="10"/>
          </p:nvPr>
        </p:nvSpPr>
        <p:spPr>
          <a:ln/>
        </p:spPr>
        <p:txBody>
          <a:bodyPr/>
          <a:lstStyle>
            <a:lvl1pPr>
              <a:defRPr/>
            </a:lvl1pPr>
          </a:lstStyle>
          <a:p>
            <a:endParaRPr lang="en-US"/>
          </a:p>
        </p:txBody>
      </p:sp>
      <p:sp>
        <p:nvSpPr>
          <p:cNvPr id="6" name="Rectangle 7"/>
          <p:cNvSpPr>
            <a:spLocks noGrp="1" noChangeArrowheads="1"/>
          </p:cNvSpPr>
          <p:nvPr>
            <p:ph type="ftr" sz="quarter" idx="11"/>
          </p:nvPr>
        </p:nvSpPr>
        <p:spPr>
          <a:ln/>
        </p:spPr>
        <p:txBody>
          <a:bodyPr/>
          <a:lstStyle>
            <a:lvl1pPr>
              <a:defRPr/>
            </a:lvl1pPr>
          </a:lstStyle>
          <a:p>
            <a:endParaRPr lang="en-US"/>
          </a:p>
        </p:txBody>
      </p:sp>
      <p:sp>
        <p:nvSpPr>
          <p:cNvPr id="7" name="Rectangle 8"/>
          <p:cNvSpPr>
            <a:spLocks noGrp="1" noChangeArrowheads="1"/>
          </p:cNvSpPr>
          <p:nvPr>
            <p:ph type="sldNum" sz="quarter" idx="12"/>
          </p:nvPr>
        </p:nvSpPr>
        <p:spPr>
          <a:ln/>
        </p:spPr>
        <p:txBody>
          <a:bodyPr/>
          <a:lstStyle>
            <a:lvl1pPr>
              <a:defRPr/>
            </a:lvl1pPr>
          </a:lstStyle>
          <a:p>
            <a:fld id="{762757C5-C288-44A5-BD59-CB66999E2FB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dt" sz="half" idx="10"/>
          </p:nvPr>
        </p:nvSpPr>
        <p:spPr>
          <a:ln/>
        </p:spPr>
        <p:txBody>
          <a:bodyPr/>
          <a:lstStyle>
            <a:lvl1pPr>
              <a:defRPr/>
            </a:lvl1pPr>
          </a:lstStyle>
          <a:p>
            <a:endParaRPr lang="en-US"/>
          </a:p>
        </p:txBody>
      </p:sp>
      <p:sp>
        <p:nvSpPr>
          <p:cNvPr id="6" name="Rectangle 7"/>
          <p:cNvSpPr>
            <a:spLocks noGrp="1" noChangeArrowheads="1"/>
          </p:cNvSpPr>
          <p:nvPr>
            <p:ph type="ftr" sz="quarter" idx="11"/>
          </p:nvPr>
        </p:nvSpPr>
        <p:spPr>
          <a:ln/>
        </p:spPr>
        <p:txBody>
          <a:bodyPr/>
          <a:lstStyle>
            <a:lvl1pPr>
              <a:defRPr/>
            </a:lvl1pPr>
          </a:lstStyle>
          <a:p>
            <a:endParaRPr lang="en-US"/>
          </a:p>
        </p:txBody>
      </p:sp>
      <p:sp>
        <p:nvSpPr>
          <p:cNvPr id="7" name="Rectangle 8"/>
          <p:cNvSpPr>
            <a:spLocks noGrp="1" noChangeArrowheads="1"/>
          </p:cNvSpPr>
          <p:nvPr>
            <p:ph type="sldNum" sz="quarter" idx="12"/>
          </p:nvPr>
        </p:nvSpPr>
        <p:spPr>
          <a:ln/>
        </p:spPr>
        <p:txBody>
          <a:bodyPr/>
          <a:lstStyle>
            <a:lvl1pPr>
              <a:defRPr/>
            </a:lvl1pPr>
          </a:lstStyle>
          <a:p>
            <a:fld id="{B2D4DD9D-0821-450C-9A29-EB026E05883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ChangeArrowheads="1"/>
          </p:cNvSpPr>
          <p:nvPr/>
        </p:nvSpPr>
        <p:spPr bwMode="gray">
          <a:xfrm>
            <a:off x="381000" y="1066800"/>
            <a:ext cx="31750" cy="1052513"/>
          </a:xfrm>
          <a:prstGeom prst="rect">
            <a:avLst/>
          </a:prstGeom>
          <a:solidFill>
            <a:schemeClr val="bg2"/>
          </a:solidFill>
          <a:ln w="9525">
            <a:noFill/>
            <a:miter lim="800000"/>
            <a:headEnd/>
            <a:tailEnd/>
          </a:ln>
          <a:effectLst/>
        </p:spPr>
        <p:txBody>
          <a:bodyPr wrap="none" anchor="ctr"/>
          <a:lstStyle/>
          <a:p>
            <a:pPr algn="ctr" eaLnBrk="1" hangingPunct="1"/>
            <a:endParaRPr kumimoji="1" lang="en-US" sz="2400"/>
          </a:p>
        </p:txBody>
      </p:sp>
      <p:sp>
        <p:nvSpPr>
          <p:cNvPr id="33795" name="Rectangle 3"/>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1028" name="Rectangle 4"/>
          <p:cNvSpPr>
            <a:spLocks noGrp="1" noChangeArrowheads="1"/>
          </p:cNvSpPr>
          <p:nvPr>
            <p:ph type="title"/>
          </p:nvPr>
        </p:nvSpPr>
        <p:spPr bwMode="auto">
          <a:xfrm>
            <a:off x="1447800" y="214313"/>
            <a:ext cx="7496175"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3798" name="Rectangle 6"/>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endParaRPr lang="en-US"/>
          </a:p>
        </p:txBody>
      </p:sp>
      <p:sp>
        <p:nvSpPr>
          <p:cNvPr id="33799" name="Rectangle 7"/>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endParaRPr lang="en-US"/>
          </a:p>
        </p:txBody>
      </p:sp>
      <p:sp>
        <p:nvSpPr>
          <p:cNvPr id="33800" name="Rectangle 8"/>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fld id="{2FA4C698-C93C-46C4-A590-EFDDBAF4D7C5}" type="slidenum">
              <a:rPr lang="en-US"/>
              <a:pPr/>
              <a:t>‹#›</a:t>
            </a:fld>
            <a:endParaRPr lang="en-US"/>
          </a:p>
        </p:txBody>
      </p:sp>
      <p:pic>
        <p:nvPicPr>
          <p:cNvPr id="1033" name="Picture 9" descr="PrincetonLogo"/>
          <p:cNvPicPr>
            <a:picLocks noChangeAspect="1" noChangeArrowheads="1"/>
          </p:cNvPicPr>
          <p:nvPr/>
        </p:nvPicPr>
        <p:blipFill>
          <a:blip r:embed="rId13"/>
          <a:srcRect/>
          <a:stretch>
            <a:fillRect/>
          </a:stretch>
        </p:blipFill>
        <p:spPr bwMode="auto">
          <a:xfrm>
            <a:off x="381000" y="533400"/>
            <a:ext cx="949325" cy="990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l" rtl="0" eaLnBrk="0" fontAlgn="base" hangingPunct="0">
        <a:spcBef>
          <a:spcPct val="0"/>
        </a:spcBef>
        <a:spcAft>
          <a:spcPct val="0"/>
        </a:spcAft>
        <a:defRPr sz="4400">
          <a:solidFill>
            <a:schemeClr val="tx2"/>
          </a:solidFill>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4400">
          <a:solidFill>
            <a:schemeClr val="tx2"/>
          </a:solidFill>
          <a:latin typeface="Tahoma" charset="0"/>
          <a:ea typeface="ＭＳ Ｐゴシック" pitchFamily="-65" charset="-128"/>
          <a:cs typeface="ＭＳ Ｐゴシック" pitchFamily="-65" charset="-128"/>
        </a:defRPr>
      </a:lvl2pPr>
      <a:lvl3pPr algn="l" rtl="0" eaLnBrk="0" fontAlgn="base" hangingPunct="0">
        <a:spcBef>
          <a:spcPct val="0"/>
        </a:spcBef>
        <a:spcAft>
          <a:spcPct val="0"/>
        </a:spcAft>
        <a:defRPr sz="4400">
          <a:solidFill>
            <a:schemeClr val="tx2"/>
          </a:solidFill>
          <a:latin typeface="Tahoma" charset="0"/>
          <a:ea typeface="ＭＳ Ｐゴシック" pitchFamily="-65" charset="-128"/>
          <a:cs typeface="ＭＳ Ｐゴシック" pitchFamily="-65" charset="-128"/>
        </a:defRPr>
      </a:lvl3pPr>
      <a:lvl4pPr algn="l" rtl="0" eaLnBrk="0" fontAlgn="base" hangingPunct="0">
        <a:spcBef>
          <a:spcPct val="0"/>
        </a:spcBef>
        <a:spcAft>
          <a:spcPct val="0"/>
        </a:spcAft>
        <a:defRPr sz="4400">
          <a:solidFill>
            <a:schemeClr val="tx2"/>
          </a:solidFill>
          <a:latin typeface="Tahoma" charset="0"/>
          <a:ea typeface="ＭＳ Ｐゴシック" pitchFamily="-65" charset="-128"/>
          <a:cs typeface="ＭＳ Ｐゴシック" pitchFamily="-65" charset="-128"/>
        </a:defRPr>
      </a:lvl4pPr>
      <a:lvl5pPr algn="l" rtl="0" eaLnBrk="0" fontAlgn="base" hangingPunct="0">
        <a:spcBef>
          <a:spcPct val="0"/>
        </a:spcBef>
        <a:spcAft>
          <a:spcPct val="0"/>
        </a:spcAft>
        <a:defRPr sz="4400">
          <a:solidFill>
            <a:schemeClr val="tx2"/>
          </a:solidFill>
          <a:latin typeface="Tahoma" charset="0"/>
          <a:ea typeface="ＭＳ Ｐゴシック" pitchFamily="-65" charset="-128"/>
          <a:cs typeface="ＭＳ Ｐゴシック" pitchFamily="-65" charset="-128"/>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65" charset="2"/>
        <a:buChar char="n"/>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chemeClr val="hlink"/>
        </a:buClr>
        <a:buSzPct val="55000"/>
        <a:buFont typeface="Wingdings" pitchFamily="-65" charset="2"/>
        <a:buChar char="n"/>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folHlink"/>
        </a:buClr>
        <a:buSzPct val="50000"/>
        <a:buFont typeface="Wingdings" pitchFamily="-65" charset="2"/>
        <a:buChar char="n"/>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accent2"/>
        </a:buClr>
        <a:buSzPct val="55000"/>
        <a:buFont typeface="Wingdings" pitchFamily="-65" charset="2"/>
        <a:buChar char="n"/>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accent1"/>
        </a:buClr>
        <a:buSzPct val="50000"/>
        <a:buFont typeface="Wingdings" pitchFamily="-65" charset="2"/>
        <a:buChar char="n"/>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1828800" y="1676400"/>
            <a:ext cx="6019800" cy="1462088"/>
          </a:xfrm>
        </p:spPr>
        <p:txBody>
          <a:bodyPr/>
          <a:lstStyle/>
          <a:p>
            <a:pPr eaLnBrk="1" hangingPunct="1"/>
            <a:r>
              <a:rPr lang="en-US"/>
              <a:t>The Economics Major</a:t>
            </a:r>
          </a:p>
        </p:txBody>
      </p:sp>
      <p:sp>
        <p:nvSpPr>
          <p:cNvPr id="14339" name="Rectangle 3"/>
          <p:cNvSpPr>
            <a:spLocks noGrp="1" noChangeArrowheads="1"/>
          </p:cNvSpPr>
          <p:nvPr>
            <p:ph type="subTitle" idx="1"/>
          </p:nvPr>
        </p:nvSpPr>
        <p:spPr>
          <a:xfrm>
            <a:off x="1295400" y="3886200"/>
            <a:ext cx="6477000" cy="1752600"/>
          </a:xfrm>
        </p:spPr>
        <p:txBody>
          <a:bodyPr/>
          <a:lstStyle/>
          <a:p>
            <a:pPr eaLnBrk="1" hangingPunct="1"/>
            <a:r>
              <a:rPr lang="en-US" dirty="0"/>
              <a:t>Economics Department</a:t>
            </a:r>
          </a:p>
          <a:p>
            <a:pPr eaLnBrk="1" hangingPunct="1"/>
            <a:r>
              <a:rPr lang="en-US" dirty="0"/>
              <a:t>Sophomore Open House</a:t>
            </a:r>
          </a:p>
          <a:p>
            <a:pPr eaLnBrk="1" hangingPunct="1"/>
            <a:r>
              <a:rPr lang="en-US" dirty="0"/>
              <a:t>March 31,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JIW structure</a:t>
            </a:r>
          </a:p>
        </p:txBody>
      </p:sp>
      <p:sp>
        <p:nvSpPr>
          <p:cNvPr id="14339" name="Rectangle 3"/>
          <p:cNvSpPr>
            <a:spLocks noGrp="1" noChangeArrowheads="1"/>
          </p:cNvSpPr>
          <p:nvPr>
            <p:ph type="body" idx="1"/>
          </p:nvPr>
        </p:nvSpPr>
        <p:spPr/>
        <p:txBody>
          <a:bodyPr/>
          <a:lstStyle/>
          <a:p>
            <a:pPr eaLnBrk="1" hangingPunct="1">
              <a:lnSpc>
                <a:spcPct val="90000"/>
              </a:lnSpc>
            </a:pPr>
            <a:r>
              <a:rPr lang="en-US" sz="2400" dirty="0"/>
              <a:t>Lectures and workshops</a:t>
            </a:r>
          </a:p>
          <a:p>
            <a:pPr lvl="1" eaLnBrk="1" hangingPunct="1">
              <a:lnSpc>
                <a:spcPct val="90000"/>
              </a:lnSpc>
            </a:pPr>
            <a:r>
              <a:rPr lang="en-US" sz="2000" dirty="0">
                <a:ea typeface="ＭＳ Ｐゴシック" pitchFamily="-65" charset="-128"/>
              </a:rPr>
              <a:t>Class lectures</a:t>
            </a:r>
          </a:p>
          <a:p>
            <a:pPr lvl="1" eaLnBrk="1" hangingPunct="1">
              <a:lnSpc>
                <a:spcPct val="90000"/>
              </a:lnSpc>
            </a:pPr>
            <a:r>
              <a:rPr lang="en-US" sz="2000" dirty="0">
                <a:ea typeface="ＭＳ Ｐゴシック" pitchFamily="-65" charset="-128"/>
              </a:rPr>
              <a:t>Smaller hands-on workshops (data sources, writing, STATA)</a:t>
            </a:r>
          </a:p>
          <a:p>
            <a:pPr eaLnBrk="1" hangingPunct="1">
              <a:lnSpc>
                <a:spcPct val="90000"/>
              </a:lnSpc>
            </a:pPr>
            <a:r>
              <a:rPr lang="en-US" sz="2400" dirty="0"/>
              <a:t>Advising groups led by faculty advisors and AIs</a:t>
            </a:r>
          </a:p>
          <a:p>
            <a:pPr lvl="1" eaLnBrk="1" hangingPunct="1">
              <a:lnSpc>
                <a:spcPct val="90000"/>
              </a:lnSpc>
            </a:pPr>
            <a:r>
              <a:rPr lang="en-US" sz="2000" dirty="0">
                <a:ea typeface="ＭＳ Ｐゴシック" pitchFamily="-65" charset="-128"/>
              </a:rPr>
              <a:t>Small groups of students with similar interests</a:t>
            </a:r>
            <a:r>
              <a:rPr lang="en-US" sz="1600" dirty="0">
                <a:ea typeface="ＭＳ Ｐゴシック" pitchFamily="-65" charset="-128"/>
              </a:rPr>
              <a:t>		</a:t>
            </a:r>
          </a:p>
          <a:p>
            <a:pPr lvl="2" eaLnBrk="1" hangingPunct="1">
              <a:lnSpc>
                <a:spcPct val="90000"/>
              </a:lnSpc>
            </a:pPr>
            <a:r>
              <a:rPr lang="en-US" sz="1600" dirty="0">
                <a:ea typeface="ＭＳ Ｐゴシック" pitchFamily="-65" charset="-128"/>
              </a:rPr>
              <a:t>Finance</a:t>
            </a:r>
          </a:p>
          <a:p>
            <a:pPr lvl="2" eaLnBrk="1" hangingPunct="1">
              <a:lnSpc>
                <a:spcPct val="90000"/>
              </a:lnSpc>
            </a:pPr>
            <a:r>
              <a:rPr lang="en-US" sz="1600" dirty="0">
                <a:ea typeface="ＭＳ Ｐゴシック" pitchFamily="-65" charset="-128"/>
              </a:rPr>
              <a:t>Environmental economics</a:t>
            </a:r>
          </a:p>
          <a:p>
            <a:pPr lvl="2" eaLnBrk="1" hangingPunct="1">
              <a:lnSpc>
                <a:spcPct val="90000"/>
              </a:lnSpc>
            </a:pPr>
            <a:r>
              <a:rPr lang="en-US" sz="1600" dirty="0">
                <a:ea typeface="ＭＳ Ｐゴシック" pitchFamily="-65" charset="-128"/>
              </a:rPr>
              <a:t>Development economics/labor</a:t>
            </a:r>
          </a:p>
          <a:p>
            <a:pPr lvl="2" eaLnBrk="1" hangingPunct="1">
              <a:lnSpc>
                <a:spcPct val="90000"/>
              </a:lnSpc>
            </a:pPr>
            <a:r>
              <a:rPr lang="en-US" sz="1600" dirty="0">
                <a:ea typeface="ＭＳ Ｐゴシック" pitchFamily="-65" charset="-128"/>
              </a:rPr>
              <a:t>International economics</a:t>
            </a:r>
          </a:p>
          <a:p>
            <a:pPr lvl="2" eaLnBrk="1" hangingPunct="1">
              <a:lnSpc>
                <a:spcPct val="90000"/>
              </a:lnSpc>
            </a:pPr>
            <a:r>
              <a:rPr lang="en-US" sz="1600" dirty="0">
                <a:ea typeface="ＭＳ Ｐゴシック" pitchFamily="-65" charset="-128"/>
              </a:rPr>
              <a:t>Health economics</a:t>
            </a:r>
          </a:p>
          <a:p>
            <a:pPr lvl="2" eaLnBrk="1" hangingPunct="1">
              <a:lnSpc>
                <a:spcPct val="90000"/>
              </a:lnSpc>
            </a:pPr>
            <a:r>
              <a:rPr lang="en-US" sz="1600" dirty="0">
                <a:ea typeface="ＭＳ Ｐゴシック" pitchFamily="-65" charset="-128"/>
              </a:rPr>
              <a:t>Macroeconomics</a:t>
            </a:r>
          </a:p>
          <a:p>
            <a:pPr lvl="2" eaLnBrk="1" hangingPunct="1">
              <a:lnSpc>
                <a:spcPct val="90000"/>
              </a:lnSpc>
            </a:pPr>
            <a:r>
              <a:rPr lang="en-US" sz="1600" dirty="0">
                <a:ea typeface="ＭＳ Ｐゴシック" pitchFamily="-65" charset="-128"/>
              </a:rPr>
              <a:t>Economics of digitization</a:t>
            </a:r>
          </a:p>
          <a:p>
            <a:pPr eaLnBrk="1" hangingPunct="1">
              <a:lnSpc>
                <a:spcPct val="90000"/>
              </a:lnSpc>
            </a:pPr>
            <a:r>
              <a:rPr lang="en-US" sz="2400" dirty="0"/>
              <a:t>One-on-one meetings with advisors and AIs</a:t>
            </a: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457200"/>
            <a:ext cx="7496175" cy="776287"/>
          </a:xfrm>
        </p:spPr>
        <p:txBody>
          <a:bodyPr/>
          <a:lstStyle/>
          <a:p>
            <a:r>
              <a:rPr lang="en-US" dirty="0"/>
              <a:t>Independent Research </a:t>
            </a:r>
          </a:p>
        </p:txBody>
      </p:sp>
      <p:sp>
        <p:nvSpPr>
          <p:cNvPr id="3" name="Content Placeholder 2"/>
          <p:cNvSpPr>
            <a:spLocks noGrp="1"/>
          </p:cNvSpPr>
          <p:nvPr>
            <p:ph idx="1"/>
          </p:nvPr>
        </p:nvSpPr>
        <p:spPr>
          <a:xfrm>
            <a:off x="228600" y="2017713"/>
            <a:ext cx="8726488" cy="4114800"/>
          </a:xfrm>
        </p:spPr>
        <p:txBody>
          <a:bodyPr/>
          <a:lstStyle/>
          <a:p>
            <a:r>
              <a:rPr lang="en-US" sz="2800" dirty="0"/>
              <a:t>JIW Orientation for Sophomores</a:t>
            </a:r>
          </a:p>
          <a:p>
            <a:pPr lvl="1">
              <a:buFont typeface="Wingdings" panose="05000000000000000000" pitchFamily="2" charset="2"/>
              <a:buChar char="§"/>
            </a:pPr>
            <a:r>
              <a:rPr lang="en-US" sz="2400" dirty="0">
                <a:solidFill>
                  <a:srgbClr val="FF0000"/>
                </a:solidFill>
              </a:rPr>
              <a:t>Thursday, May 4</a:t>
            </a:r>
            <a:r>
              <a:rPr lang="en-US" sz="2400" baseline="30000" dirty="0">
                <a:solidFill>
                  <a:srgbClr val="FF0000"/>
                </a:solidFill>
              </a:rPr>
              <a:t>th</a:t>
            </a:r>
            <a:r>
              <a:rPr lang="en-US" sz="2400" dirty="0">
                <a:solidFill>
                  <a:srgbClr val="FF0000"/>
                </a:solidFill>
              </a:rPr>
              <a:t> - 3 pm </a:t>
            </a:r>
            <a:r>
              <a:rPr lang="en-US" sz="2400" dirty="0"/>
              <a:t>in-person, JRRB 198</a:t>
            </a:r>
          </a:p>
          <a:p>
            <a:pPr lvl="1">
              <a:buFont typeface="Arial" panose="020B0604020202020204" pitchFamily="34" charset="0"/>
              <a:buChar char="•"/>
            </a:pPr>
            <a:endParaRPr lang="en-US" sz="2400" dirty="0">
              <a:solidFill>
                <a:srgbClr val="FF0000"/>
              </a:solidFill>
            </a:endParaRPr>
          </a:p>
          <a:p>
            <a:r>
              <a:rPr lang="en-US" sz="2800" dirty="0"/>
              <a:t>Summer Research Grants</a:t>
            </a:r>
          </a:p>
          <a:p>
            <a:pPr lvl="1">
              <a:buFont typeface="Wingdings" panose="05000000000000000000" pitchFamily="2" charset="2"/>
              <a:buChar char="§"/>
            </a:pPr>
            <a:r>
              <a:rPr lang="en-US" sz="2400" dirty="0"/>
              <a:t>Application: one-page research plan, letter of support from PU faculty member, transcript</a:t>
            </a:r>
          </a:p>
          <a:p>
            <a:pPr lvl="1">
              <a:buFont typeface="Wingdings" panose="05000000000000000000" pitchFamily="2" charset="2"/>
              <a:buChar char="§"/>
            </a:pPr>
            <a:r>
              <a:rPr lang="en-US" sz="2400" dirty="0"/>
              <a:t>Submit on SAFE</a:t>
            </a:r>
          </a:p>
          <a:p>
            <a:pPr lvl="1">
              <a:buFont typeface="Wingdings" panose="05000000000000000000" pitchFamily="2" charset="2"/>
              <a:buChar char="§"/>
            </a:pPr>
            <a:r>
              <a:rPr lang="en-US" sz="2400" dirty="0"/>
              <a:t>Rolling deadline until </a:t>
            </a:r>
            <a:r>
              <a:rPr lang="en-US" sz="2400" dirty="0">
                <a:solidFill>
                  <a:srgbClr val="FF0000"/>
                </a:solidFill>
              </a:rPr>
              <a:t>April 30, 2023</a:t>
            </a:r>
          </a:p>
          <a:p>
            <a:pPr lvl="1">
              <a:buFont typeface="Arial" panose="020B0604020202020204" pitchFamily="34" charset="0"/>
              <a:buChar char="•"/>
            </a:pPr>
            <a:endParaRPr lang="en-US" sz="2400" dirty="0">
              <a:solidFill>
                <a:srgbClr val="FF0000"/>
              </a:solidFill>
            </a:endParaRPr>
          </a:p>
          <a:p>
            <a:r>
              <a:rPr lang="en-US" sz="2400" dirty="0"/>
              <a:t>Questions: </a:t>
            </a:r>
            <a:r>
              <a:rPr lang="en-US" sz="2400" dirty="0">
                <a:solidFill>
                  <a:srgbClr val="FF0000"/>
                </a:solidFill>
              </a:rPr>
              <a:t>Prof. Kelly Noonan </a:t>
            </a:r>
            <a:r>
              <a:rPr lang="en-US" sz="2400" dirty="0"/>
              <a:t>(knoonan</a:t>
            </a:r>
            <a:r>
              <a:rPr lang="en-US" sz="2300" dirty="0"/>
              <a:t>@princeton.edu)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457200"/>
            <a:ext cx="7496175" cy="776287"/>
          </a:xfrm>
        </p:spPr>
        <p:txBody>
          <a:bodyPr/>
          <a:lstStyle/>
          <a:p>
            <a:r>
              <a:rPr lang="en-US" sz="3800" dirty="0"/>
              <a:t>How to Declare Major</a:t>
            </a:r>
          </a:p>
        </p:txBody>
      </p:sp>
      <p:sp>
        <p:nvSpPr>
          <p:cNvPr id="3" name="Content Placeholder 2"/>
          <p:cNvSpPr>
            <a:spLocks noGrp="1"/>
          </p:cNvSpPr>
          <p:nvPr>
            <p:ph idx="1"/>
          </p:nvPr>
        </p:nvSpPr>
        <p:spPr>
          <a:xfrm>
            <a:off x="76200" y="1828800"/>
            <a:ext cx="8991600" cy="4114800"/>
          </a:xfrm>
        </p:spPr>
        <p:txBody>
          <a:bodyPr/>
          <a:lstStyle/>
          <a:p>
            <a:r>
              <a:rPr lang="en-US" sz="2300" dirty="0"/>
              <a:t>Review answers to Common Questions on ECO website.</a:t>
            </a:r>
          </a:p>
          <a:p>
            <a:endParaRPr lang="en-US" sz="2000" dirty="0"/>
          </a:p>
          <a:p>
            <a:r>
              <a:rPr lang="en-US" sz="2300" dirty="0"/>
              <a:t>Select “Economics” on Registrar’s website: </a:t>
            </a:r>
            <a:r>
              <a:rPr lang="en-US" sz="2300" dirty="0">
                <a:solidFill>
                  <a:srgbClr val="FF0000"/>
                </a:solidFill>
              </a:rPr>
              <a:t>Mar. 30 – Apr. 17.</a:t>
            </a:r>
            <a:endParaRPr lang="en-US" sz="2300" dirty="0"/>
          </a:p>
          <a:p>
            <a:pPr lvl="1">
              <a:buFont typeface="Arial" panose="020B0604020202020204" pitchFamily="34" charset="0"/>
              <a:buChar char="•"/>
            </a:pPr>
            <a:endParaRPr lang="en-US" sz="2000" dirty="0">
              <a:solidFill>
                <a:srgbClr val="FF0000"/>
              </a:solidFill>
            </a:endParaRPr>
          </a:p>
          <a:p>
            <a:r>
              <a:rPr lang="en-US" sz="2300" dirty="0"/>
              <a:t>Submit Academic Planning Form on </a:t>
            </a:r>
            <a:r>
              <a:rPr lang="en-US" sz="2300" dirty="0" err="1"/>
              <a:t>TigerHub</a:t>
            </a:r>
            <a:r>
              <a:rPr lang="en-US" sz="2300" dirty="0"/>
              <a:t>: </a:t>
            </a:r>
            <a:r>
              <a:rPr lang="en-US" sz="2300" dirty="0">
                <a:solidFill>
                  <a:srgbClr val="FF0000"/>
                </a:solidFill>
              </a:rPr>
              <a:t>Mar. 30 – Apr. 13</a:t>
            </a:r>
          </a:p>
          <a:p>
            <a:pPr lvl="1">
              <a:buFont typeface="Wingdings" panose="05000000000000000000" pitchFamily="2" charset="2"/>
              <a:buChar char="§"/>
            </a:pPr>
            <a:r>
              <a:rPr lang="en-US" sz="1800" dirty="0"/>
              <a:t>Complete ECO 302/312 by Junior Fall. </a:t>
            </a:r>
          </a:p>
          <a:p>
            <a:pPr lvl="1">
              <a:buFont typeface="Wingdings" panose="05000000000000000000" pitchFamily="2" charset="2"/>
              <a:buChar char="§"/>
            </a:pPr>
            <a:r>
              <a:rPr lang="en-US" sz="1800" dirty="0"/>
              <a:t>Complete ECO 300/310 and ECO 301/311 by Junior Spring. </a:t>
            </a:r>
          </a:p>
          <a:p>
            <a:pPr lvl="1">
              <a:buFont typeface="Arial" panose="020B0604020202020204" pitchFamily="34" charset="0"/>
              <a:buChar char="•"/>
            </a:pPr>
            <a:r>
              <a:rPr lang="en-US" sz="1800" b="1" dirty="0"/>
              <a:t>Keep Mon or Wed, 3 – 4:20 pm free for JIW.</a:t>
            </a:r>
          </a:p>
          <a:p>
            <a:pPr marL="457200" lvl="1" indent="0">
              <a:buNone/>
            </a:pPr>
            <a:endParaRPr lang="en-US" sz="1800" dirty="0"/>
          </a:p>
          <a:p>
            <a:r>
              <a:rPr lang="en-US" sz="2300" dirty="0"/>
              <a:t>Enroll in Fall courses on </a:t>
            </a:r>
            <a:r>
              <a:rPr lang="en-US" sz="2300" dirty="0">
                <a:solidFill>
                  <a:srgbClr val="FF0000"/>
                </a:solidFill>
              </a:rPr>
              <a:t>April 19, 2023</a:t>
            </a:r>
            <a:r>
              <a:rPr lang="en-US" sz="2300" dirty="0"/>
              <a:t>. </a:t>
            </a:r>
            <a:r>
              <a:rPr lang="en-US" sz="2000" dirty="0"/>
              <a:t>(Course registration reopens on Aug. 29</a:t>
            </a:r>
            <a:r>
              <a:rPr lang="en-US" sz="2000" baseline="30000" dirty="0"/>
              <a:t>th</a:t>
            </a:r>
            <a:r>
              <a:rPr lang="en-US" sz="2000" dirty="0"/>
              <a:t>)</a:t>
            </a:r>
          </a:p>
          <a:p>
            <a:pPr marL="0" indent="0">
              <a:buNone/>
            </a:pPr>
            <a:endParaRPr lang="en-US" sz="2300" dirty="0"/>
          </a:p>
          <a:p>
            <a:r>
              <a:rPr lang="en-US" sz="2300" dirty="0"/>
              <a:t>Questions: Gina Holland or Prof. Smita Brunnermeier</a:t>
            </a:r>
          </a:p>
        </p:txBody>
      </p:sp>
    </p:spTree>
    <p:extLst>
      <p:ext uri="{BB962C8B-B14F-4D97-AF65-F5344CB8AC3E}">
        <p14:creationId xmlns:p14="http://schemas.microsoft.com/office/powerpoint/2010/main" val="3721611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04800"/>
            <a:ext cx="6248400" cy="1066800"/>
          </a:xfrm>
        </p:spPr>
        <p:txBody>
          <a:bodyPr/>
          <a:lstStyle/>
          <a:p>
            <a:r>
              <a:rPr lang="en-US" sz="3600" dirty="0"/>
              <a:t>Internship Milestone Credit</a:t>
            </a:r>
          </a:p>
        </p:txBody>
      </p:sp>
      <p:sp>
        <p:nvSpPr>
          <p:cNvPr id="3" name="Content Placeholder 2"/>
          <p:cNvSpPr>
            <a:spLocks noGrp="1"/>
          </p:cNvSpPr>
          <p:nvPr>
            <p:ph idx="1"/>
          </p:nvPr>
        </p:nvSpPr>
        <p:spPr>
          <a:xfrm>
            <a:off x="1295400" y="1676400"/>
            <a:ext cx="7772400" cy="4114800"/>
          </a:xfrm>
        </p:spPr>
        <p:txBody>
          <a:bodyPr/>
          <a:lstStyle/>
          <a:p>
            <a:r>
              <a:rPr lang="en-US" dirty="0"/>
              <a:t>Internship must be:</a:t>
            </a:r>
          </a:p>
          <a:p>
            <a:pPr lvl="1"/>
            <a:r>
              <a:rPr lang="en-US" dirty="0"/>
              <a:t>At least </a:t>
            </a:r>
            <a:r>
              <a:rPr lang="en-US" dirty="0">
                <a:solidFill>
                  <a:srgbClr val="FF0000"/>
                </a:solidFill>
              </a:rPr>
              <a:t>six</a:t>
            </a:r>
            <a:r>
              <a:rPr lang="en-US" dirty="0"/>
              <a:t> weeks in length</a:t>
            </a:r>
          </a:p>
          <a:p>
            <a:pPr lvl="1"/>
            <a:r>
              <a:rPr lang="en-US" dirty="0">
                <a:solidFill>
                  <a:srgbClr val="FF0000"/>
                </a:solidFill>
              </a:rPr>
              <a:t>Directly</a:t>
            </a:r>
            <a:r>
              <a:rPr lang="en-US" dirty="0"/>
              <a:t> </a:t>
            </a:r>
            <a:r>
              <a:rPr lang="en-US" dirty="0">
                <a:solidFill>
                  <a:srgbClr val="FF0000"/>
                </a:solidFill>
              </a:rPr>
              <a:t>related</a:t>
            </a:r>
            <a:r>
              <a:rPr lang="en-US" dirty="0"/>
              <a:t> to student’s major</a:t>
            </a:r>
          </a:p>
          <a:p>
            <a:pPr lvl="1"/>
            <a:endParaRPr lang="en-US" dirty="0"/>
          </a:p>
          <a:p>
            <a:r>
              <a:rPr lang="en-US" dirty="0"/>
              <a:t>Submit to </a:t>
            </a:r>
            <a:r>
              <a:rPr lang="en-US" dirty="0" err="1"/>
              <a:t>TigerHub</a:t>
            </a:r>
            <a:r>
              <a:rPr lang="en-US" dirty="0"/>
              <a:t> </a:t>
            </a:r>
            <a:r>
              <a:rPr lang="en-US" dirty="0">
                <a:solidFill>
                  <a:srgbClr val="FF0000"/>
                </a:solidFill>
              </a:rPr>
              <a:t>after</a:t>
            </a:r>
            <a:r>
              <a:rPr lang="en-US" dirty="0"/>
              <a:t> Majors Declaration: </a:t>
            </a:r>
          </a:p>
          <a:p>
            <a:pPr lvl="1"/>
            <a:r>
              <a:rPr lang="en-US" dirty="0"/>
              <a:t>Transcript showing completion of ECO prerequisites </a:t>
            </a:r>
          </a:p>
          <a:p>
            <a:pPr lvl="1"/>
            <a:r>
              <a:rPr lang="en-US" dirty="0"/>
              <a:t>Internship job description</a:t>
            </a:r>
          </a:p>
          <a:p>
            <a:pPr lvl="1"/>
            <a:r>
              <a:rPr lang="en-US" dirty="0"/>
              <a:t>CPT Application form</a:t>
            </a:r>
          </a:p>
        </p:txBody>
      </p:sp>
    </p:spTree>
    <p:extLst>
      <p:ext uri="{BB962C8B-B14F-4D97-AF65-F5344CB8AC3E}">
        <p14:creationId xmlns:p14="http://schemas.microsoft.com/office/powerpoint/2010/main" val="80297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t>Why Study Economics?</a:t>
            </a:r>
          </a:p>
        </p:txBody>
      </p:sp>
      <p:sp>
        <p:nvSpPr>
          <p:cNvPr id="15363" name="Rectangle 3"/>
          <p:cNvSpPr>
            <a:spLocks noGrp="1" noChangeArrowheads="1"/>
          </p:cNvSpPr>
          <p:nvPr>
            <p:ph type="body" idx="1"/>
          </p:nvPr>
        </p:nvSpPr>
        <p:spPr/>
        <p:txBody>
          <a:bodyPr/>
          <a:lstStyle/>
          <a:p>
            <a:pPr eaLnBrk="1" hangingPunct="1"/>
            <a:r>
              <a:rPr lang="en-US" sz="2800" dirty="0">
                <a:solidFill>
                  <a:srgbClr val="FF0000"/>
                </a:solidFill>
              </a:rPr>
              <a:t>Intellectual reasons</a:t>
            </a:r>
            <a:r>
              <a:rPr lang="en-US" sz="2800" dirty="0"/>
              <a:t> </a:t>
            </a:r>
          </a:p>
          <a:p>
            <a:pPr lvl="1" eaLnBrk="1" hangingPunct="1"/>
            <a:r>
              <a:rPr lang="en-US" sz="2400" dirty="0">
                <a:ea typeface="ＭＳ Ｐゴシック" pitchFamily="-65" charset="-128"/>
              </a:rPr>
              <a:t>Economics is a unique combination of</a:t>
            </a:r>
          </a:p>
          <a:p>
            <a:pPr lvl="2" eaLnBrk="1" hangingPunct="1">
              <a:buClr>
                <a:srgbClr val="00CC00"/>
              </a:buClr>
              <a:buFont typeface="Wingdings" pitchFamily="-65" charset="2"/>
              <a:buChar char="§"/>
            </a:pPr>
            <a:r>
              <a:rPr lang="en-US" dirty="0">
                <a:ea typeface="ＭＳ Ｐゴシック" pitchFamily="-65" charset="-128"/>
              </a:rPr>
              <a:t>Scientific method</a:t>
            </a:r>
          </a:p>
          <a:p>
            <a:pPr lvl="2" eaLnBrk="1" hangingPunct="1">
              <a:buClr>
                <a:srgbClr val="00CC00"/>
              </a:buClr>
              <a:buFont typeface="Wingdings" pitchFamily="-65" charset="2"/>
              <a:buChar char="§"/>
            </a:pPr>
            <a:r>
              <a:rPr lang="en-US" dirty="0">
                <a:ea typeface="ＭＳ Ｐゴシック" pitchFamily="-65" charset="-128"/>
              </a:rPr>
              <a:t>Social concerns</a:t>
            </a:r>
          </a:p>
          <a:p>
            <a:pPr lvl="2" eaLnBrk="1" hangingPunct="1">
              <a:buClr>
                <a:srgbClr val="00CC00"/>
              </a:buClr>
              <a:buNone/>
            </a:pPr>
            <a:endParaRPr lang="en-US" dirty="0">
              <a:ea typeface="ＭＳ Ｐゴシック" pitchFamily="-65" charset="-128"/>
            </a:endParaRPr>
          </a:p>
          <a:p>
            <a:pPr eaLnBrk="1" hangingPunct="1"/>
            <a:r>
              <a:rPr lang="en-US" sz="2800" dirty="0">
                <a:solidFill>
                  <a:srgbClr val="FF0000"/>
                </a:solidFill>
              </a:rPr>
              <a:t>Practical reasons</a:t>
            </a:r>
          </a:p>
          <a:p>
            <a:pPr lvl="1" eaLnBrk="1" hangingPunct="1"/>
            <a:r>
              <a:rPr lang="en-US" sz="2400" dirty="0">
                <a:ea typeface="ＭＳ Ｐゴシック" pitchFamily="-65" charset="-128"/>
              </a:rPr>
              <a:t>Good starting point for professional schools. </a:t>
            </a:r>
          </a:p>
          <a:p>
            <a:pPr lvl="1" eaLnBrk="1" hangingPunct="1"/>
            <a:r>
              <a:rPr lang="en-US" sz="2400" dirty="0">
                <a:ea typeface="ＭＳ Ｐゴシック" pitchFamily="-65" charset="-128"/>
              </a:rPr>
              <a:t>Good signal to employers.</a:t>
            </a:r>
          </a:p>
          <a:p>
            <a:pPr lvl="1" eaLnBrk="1" hangingPunct="1"/>
            <a:r>
              <a:rPr lang="en-US" sz="2400" dirty="0">
                <a:ea typeface="ＭＳ Ｐゴシック" pitchFamily="-65" charset="-128"/>
              </a:rPr>
              <a:t>Good income prospects.</a:t>
            </a:r>
            <a:endParaRPr lang="en-US" dirty="0">
              <a:ea typeface="ＭＳ Ｐゴシック" pitchFamily="-65" charset="-128"/>
            </a:endParaRPr>
          </a:p>
          <a:p>
            <a:pPr eaLnBrk="1" hangingPunct="1">
              <a:buClr>
                <a:srgbClr val="00CC00"/>
              </a:buClr>
              <a:buFont typeface="Wingdings" pitchFamily="-65" charset="2"/>
              <a:buChar char="§"/>
            </a:pPr>
            <a:endParaRPr lang="en-US" dirty="0">
              <a:ea typeface="ＭＳ Ｐゴシック" pitchFamily="-65"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Career Choices: Class of 2022</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15444979"/>
              </p:ext>
            </p:extLst>
          </p:nvPr>
        </p:nvGraphicFramePr>
        <p:xfrm>
          <a:off x="533400" y="2017713"/>
          <a:ext cx="83058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52400" y="6278880"/>
            <a:ext cx="8991600" cy="338554"/>
          </a:xfrm>
          <a:prstGeom prst="rect">
            <a:avLst/>
          </a:prstGeom>
          <a:noFill/>
        </p:spPr>
        <p:txBody>
          <a:bodyPr wrap="square" rtlCol="0">
            <a:spAutoFit/>
          </a:bodyPr>
          <a:lstStyle/>
          <a:p>
            <a:r>
              <a:rPr lang="en-US" sz="1600" dirty="0"/>
              <a:t>Based on survey administered in May 2022 to 122 majors from the graduating Class of 2022</a:t>
            </a:r>
          </a:p>
        </p:txBody>
      </p:sp>
    </p:spTree>
    <p:extLst>
      <p:ext uri="{BB962C8B-B14F-4D97-AF65-F5344CB8AC3E}">
        <p14:creationId xmlns:p14="http://schemas.microsoft.com/office/powerpoint/2010/main" val="3252910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Certificates Earned: Class of 2022</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9388666"/>
              </p:ext>
            </p:extLst>
          </p:nvPr>
        </p:nvGraphicFramePr>
        <p:xfrm>
          <a:off x="457200" y="2017712"/>
          <a:ext cx="8497888" cy="44592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12174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81201" y="304800"/>
            <a:ext cx="3810000" cy="1081087"/>
          </a:xfrm>
        </p:spPr>
        <p:txBody>
          <a:bodyPr/>
          <a:lstStyle/>
          <a:p>
            <a:pPr eaLnBrk="1" hangingPunct="1"/>
            <a:r>
              <a:rPr lang="en-US" sz="3800" dirty="0"/>
              <a:t>Prerequisites</a:t>
            </a:r>
          </a:p>
        </p:txBody>
      </p:sp>
      <p:sp>
        <p:nvSpPr>
          <p:cNvPr id="38915" name="Rectangle 3"/>
          <p:cNvSpPr>
            <a:spLocks noGrp="1" noChangeArrowheads="1"/>
          </p:cNvSpPr>
          <p:nvPr>
            <p:ph type="body" idx="1"/>
          </p:nvPr>
        </p:nvSpPr>
        <p:spPr>
          <a:xfrm>
            <a:off x="685800" y="2017713"/>
            <a:ext cx="8269288" cy="4114800"/>
          </a:xfrm>
        </p:spPr>
        <p:txBody>
          <a:bodyPr/>
          <a:lstStyle/>
          <a:p>
            <a:pPr eaLnBrk="1" hangingPunct="1">
              <a:lnSpc>
                <a:spcPct val="90000"/>
              </a:lnSpc>
            </a:pPr>
            <a:r>
              <a:rPr lang="en-US" sz="2700" dirty="0"/>
              <a:t>ECO 100</a:t>
            </a:r>
          </a:p>
          <a:p>
            <a:pPr eaLnBrk="1" hangingPunct="1">
              <a:lnSpc>
                <a:spcPct val="90000"/>
              </a:lnSpc>
            </a:pPr>
            <a:r>
              <a:rPr lang="en-US" sz="2700" dirty="0"/>
              <a:t>ECO 101</a:t>
            </a:r>
          </a:p>
          <a:p>
            <a:pPr eaLnBrk="1" hangingPunct="1">
              <a:lnSpc>
                <a:spcPct val="90000"/>
              </a:lnSpc>
            </a:pPr>
            <a:r>
              <a:rPr lang="en-US" sz="2700" dirty="0"/>
              <a:t>MAT 175 (or ECO 201 or MAT 201 or EGR 156)</a:t>
            </a:r>
          </a:p>
          <a:p>
            <a:pPr eaLnBrk="1" hangingPunct="1">
              <a:lnSpc>
                <a:spcPct val="90000"/>
              </a:lnSpc>
            </a:pPr>
            <a:r>
              <a:rPr lang="en-US" sz="2700" dirty="0"/>
              <a:t>ECO 202 (or ORF 245 or “POL 345 + POL 346”)</a:t>
            </a:r>
          </a:p>
          <a:p>
            <a:pPr eaLnBrk="1" hangingPunct="1">
              <a:lnSpc>
                <a:spcPct val="90000"/>
              </a:lnSpc>
              <a:buFont typeface="Wingdings" pitchFamily="-65" charset="2"/>
              <a:buNone/>
            </a:pPr>
            <a:r>
              <a:rPr lang="en-US" sz="2700" dirty="0"/>
              <a:t>	</a:t>
            </a:r>
          </a:p>
          <a:p>
            <a:pPr eaLnBrk="1" hangingPunct="1">
              <a:lnSpc>
                <a:spcPct val="90000"/>
              </a:lnSpc>
            </a:pPr>
            <a:r>
              <a:rPr lang="en-US" sz="2700" dirty="0"/>
              <a:t>Grade of </a:t>
            </a:r>
            <a:r>
              <a:rPr lang="en-US" sz="2700" dirty="0">
                <a:solidFill>
                  <a:srgbClr val="FF0000"/>
                </a:solidFill>
              </a:rPr>
              <a:t>C</a:t>
            </a:r>
            <a:r>
              <a:rPr lang="en-US" sz="2700" dirty="0"/>
              <a:t> or better in each. </a:t>
            </a:r>
          </a:p>
          <a:p>
            <a:pPr lvl="1" eaLnBrk="1" hangingPunct="1">
              <a:lnSpc>
                <a:spcPct val="90000"/>
              </a:lnSpc>
              <a:buClr>
                <a:schemeClr val="tx2"/>
              </a:buClr>
            </a:pPr>
            <a:r>
              <a:rPr lang="en-US" sz="2700" dirty="0"/>
              <a:t>PDF acceptable if taken in Spring’20.</a:t>
            </a:r>
          </a:p>
          <a:p>
            <a:pPr marL="0" indent="0" eaLnBrk="1" hangingPunct="1">
              <a:lnSpc>
                <a:spcPct val="90000"/>
              </a:lnSpc>
              <a:buNone/>
            </a:pPr>
            <a:endParaRPr lang="en-US" sz="2700" dirty="0"/>
          </a:p>
          <a:p>
            <a:pPr eaLnBrk="1" hangingPunct="1">
              <a:lnSpc>
                <a:spcPct val="90000"/>
              </a:lnSpc>
            </a:pPr>
            <a:r>
              <a:rPr lang="en-US" sz="2700" dirty="0"/>
              <a:t>All must be completed </a:t>
            </a:r>
            <a:r>
              <a:rPr lang="en-US" sz="2700" dirty="0">
                <a:solidFill>
                  <a:srgbClr val="FF0000"/>
                </a:solidFill>
              </a:rPr>
              <a:t>before</a:t>
            </a:r>
            <a:r>
              <a:rPr lang="en-US" sz="2700" dirty="0"/>
              <a:t> starting Junior Fall term</a:t>
            </a:r>
          </a:p>
          <a:p>
            <a:pPr eaLnBrk="1" hangingPunct="1">
              <a:lnSpc>
                <a:spcPct val="90000"/>
              </a:lnSpc>
              <a:buFont typeface="Wingdings" pitchFamily="-65" charset="2"/>
              <a:buNone/>
            </a:pPr>
            <a:endParaRPr lang="en-US" sz="2800" dirty="0"/>
          </a:p>
          <a:p>
            <a:pPr eaLnBrk="1" hangingPunct="1">
              <a:lnSpc>
                <a:spcPct val="90000"/>
              </a:lnSpc>
              <a:buFont typeface="Wingdings" pitchFamily="-65" charset="2"/>
              <a:buNone/>
            </a:pPr>
            <a:endParaRPr lang="en-US" sz="2800" dirty="0"/>
          </a:p>
          <a:p>
            <a:pPr eaLnBrk="1" hangingPunct="1">
              <a:lnSpc>
                <a:spcPct val="90000"/>
              </a:lnSpc>
              <a:buFont typeface="Wingdings" pitchFamily="-65" charset="2"/>
              <a:buNone/>
            </a:pPr>
            <a:endParaRPr lang="en-US" sz="2800" dirty="0"/>
          </a:p>
          <a:p>
            <a:pPr eaLnBrk="1" hangingPunct="1">
              <a:lnSpc>
                <a:spcPct val="90000"/>
              </a:lnSpc>
              <a:buFont typeface="Wingdings" pitchFamily="-65" charset="2"/>
              <a:buNone/>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8915">
                                            <p:txEl>
                                              <p:pRg st="2" end="2"/>
                                            </p:txEl>
                                          </p:spTgt>
                                        </p:tgtEl>
                                        <p:attrNameLst>
                                          <p:attrName>style.visibility</p:attrName>
                                        </p:attrNameLst>
                                      </p:cBhvr>
                                      <p:to>
                                        <p:strVal val="visible"/>
                                      </p:to>
                                    </p:set>
                                    <p:anim calcmode="lin" valueType="num">
                                      <p:cBhvr additive="base">
                                        <p:cTn id="19" dur="5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89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8915">
                                            <p:txEl>
                                              <p:pRg st="3" end="3"/>
                                            </p:txEl>
                                          </p:spTgt>
                                        </p:tgtEl>
                                        <p:attrNameLst>
                                          <p:attrName>style.visibility</p:attrName>
                                        </p:attrNameLst>
                                      </p:cBhvr>
                                      <p:to>
                                        <p:strVal val="visible"/>
                                      </p:to>
                                    </p:set>
                                    <p:anim calcmode="lin" valueType="num">
                                      <p:cBhvr additive="base">
                                        <p:cTn id="25" dur="500" fill="hold"/>
                                        <p:tgtEl>
                                          <p:spTgt spid="389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8915">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8915">
                                            <p:txEl>
                                              <p:pRg st="4" end="4"/>
                                            </p:txEl>
                                          </p:spTgt>
                                        </p:tgtEl>
                                        <p:attrNameLst>
                                          <p:attrName>style.visibility</p:attrName>
                                        </p:attrNameLst>
                                      </p:cBhvr>
                                      <p:to>
                                        <p:strVal val="visible"/>
                                      </p:to>
                                    </p:set>
                                    <p:anim calcmode="lin" valueType="num">
                                      <p:cBhvr additive="base">
                                        <p:cTn id="29" dur="500" fill="hold"/>
                                        <p:tgtEl>
                                          <p:spTgt spid="3891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89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8915">
                                            <p:txEl>
                                              <p:pRg st="5" end="5"/>
                                            </p:txEl>
                                          </p:spTgt>
                                        </p:tgtEl>
                                        <p:attrNameLst>
                                          <p:attrName>style.visibility</p:attrName>
                                        </p:attrNameLst>
                                      </p:cBhvr>
                                      <p:to>
                                        <p:strVal val="visible"/>
                                      </p:to>
                                    </p:set>
                                    <p:anim calcmode="lin" valueType="num">
                                      <p:cBhvr additive="base">
                                        <p:cTn id="35" dur="500" fill="hold"/>
                                        <p:tgtEl>
                                          <p:spTgt spid="38915">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89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8915">
                                            <p:txEl>
                                              <p:pRg st="6" end="6"/>
                                            </p:txEl>
                                          </p:spTgt>
                                        </p:tgtEl>
                                        <p:attrNameLst>
                                          <p:attrName>style.visibility</p:attrName>
                                        </p:attrNameLst>
                                      </p:cBhvr>
                                      <p:to>
                                        <p:strVal val="visible"/>
                                      </p:to>
                                    </p:set>
                                    <p:anim calcmode="lin" valueType="num">
                                      <p:cBhvr additive="base">
                                        <p:cTn id="41" dur="500" fill="hold"/>
                                        <p:tgtEl>
                                          <p:spTgt spid="38915">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891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8915">
                                            <p:txEl>
                                              <p:pRg st="8" end="8"/>
                                            </p:txEl>
                                          </p:spTgt>
                                        </p:tgtEl>
                                        <p:attrNameLst>
                                          <p:attrName>style.visibility</p:attrName>
                                        </p:attrNameLst>
                                      </p:cBhvr>
                                      <p:to>
                                        <p:strVal val="visible"/>
                                      </p:to>
                                    </p:set>
                                    <p:anim calcmode="lin" valueType="num">
                                      <p:cBhvr additive="base">
                                        <p:cTn id="47" dur="500" fill="hold"/>
                                        <p:tgtEl>
                                          <p:spTgt spid="38915">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891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0" y="304800"/>
            <a:ext cx="7496175" cy="990600"/>
          </a:xfrm>
        </p:spPr>
        <p:txBody>
          <a:bodyPr/>
          <a:lstStyle/>
          <a:p>
            <a:pPr eaLnBrk="1" hangingPunct="1"/>
            <a:r>
              <a:rPr lang="en-US" sz="4000" dirty="0"/>
              <a:t>Substitutes for Prerequisites</a:t>
            </a:r>
          </a:p>
        </p:txBody>
      </p:sp>
      <p:sp>
        <p:nvSpPr>
          <p:cNvPr id="20483" name="Rectangle 3"/>
          <p:cNvSpPr>
            <a:spLocks noGrp="1" noChangeArrowheads="1"/>
          </p:cNvSpPr>
          <p:nvPr>
            <p:ph type="body" idx="1"/>
          </p:nvPr>
        </p:nvSpPr>
        <p:spPr>
          <a:xfrm>
            <a:off x="762000" y="1905000"/>
            <a:ext cx="7772400" cy="4114800"/>
          </a:xfrm>
        </p:spPr>
        <p:txBody>
          <a:bodyPr/>
          <a:lstStyle/>
          <a:p>
            <a:pPr eaLnBrk="1" hangingPunct="1"/>
            <a:r>
              <a:rPr lang="en-US" sz="2700" u="sng" dirty="0"/>
              <a:t>Micro, Macro</a:t>
            </a:r>
            <a:r>
              <a:rPr lang="en-US" sz="2700" dirty="0"/>
              <a:t>: 5 on respective AP exam, or </a:t>
            </a:r>
          </a:p>
          <a:p>
            <a:pPr eaLnBrk="1" hangingPunct="1">
              <a:buNone/>
            </a:pPr>
            <a:r>
              <a:rPr lang="en-US" sz="2700" dirty="0"/>
              <a:t>	A on  British A-level, or 7 on advanced IB</a:t>
            </a:r>
          </a:p>
          <a:p>
            <a:pPr eaLnBrk="1" hangingPunct="1">
              <a:buNone/>
            </a:pPr>
            <a:endParaRPr lang="en-US" sz="2700" dirty="0"/>
          </a:p>
          <a:p>
            <a:pPr eaLnBrk="1" hangingPunct="1"/>
            <a:r>
              <a:rPr lang="en-US" sz="2700" u="sng" dirty="0"/>
              <a:t>Math</a:t>
            </a:r>
            <a:r>
              <a:rPr lang="en-US" sz="2700" dirty="0"/>
              <a:t>: college level equivalent of MAT 175</a:t>
            </a:r>
          </a:p>
          <a:p>
            <a:pPr eaLnBrk="1" hangingPunct="1"/>
            <a:endParaRPr lang="en-US" sz="2700" dirty="0"/>
          </a:p>
          <a:p>
            <a:pPr eaLnBrk="1" hangingPunct="1"/>
            <a:r>
              <a:rPr lang="en-US" sz="2700" u="sng" dirty="0"/>
              <a:t>Statistics</a:t>
            </a:r>
            <a:r>
              <a:rPr lang="en-US" sz="2700" dirty="0"/>
              <a:t>: AP 5, or A on A level, or 7 on IB</a:t>
            </a:r>
          </a:p>
          <a:p>
            <a:pPr eaLnBrk="1" hangingPunct="1"/>
            <a:endParaRPr lang="en-US" sz="2700" dirty="0"/>
          </a:p>
          <a:p>
            <a:pPr eaLnBrk="1" hangingPunct="1"/>
            <a:r>
              <a:rPr lang="en-US" sz="2700" dirty="0">
                <a:solidFill>
                  <a:srgbClr val="FF0000"/>
                </a:solidFill>
              </a:rPr>
              <a:t>One</a:t>
            </a:r>
            <a:r>
              <a:rPr lang="en-US" sz="2700" dirty="0"/>
              <a:t> </a:t>
            </a:r>
            <a:r>
              <a:rPr lang="en-US" sz="2700" dirty="0">
                <a:solidFill>
                  <a:srgbClr val="FF0000"/>
                </a:solidFill>
              </a:rPr>
              <a:t>pre-approved</a:t>
            </a:r>
            <a:r>
              <a:rPr lang="en-US" sz="2700" dirty="0"/>
              <a:t> outside course is possible for Micro, Macro, or Math (</a:t>
            </a:r>
            <a:r>
              <a:rPr lang="en-US" sz="2700" u="sng" dirty="0"/>
              <a:t>but not for Statistics</a:t>
            </a:r>
            <a:r>
              <a:rPr lang="en-US" sz="2700"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057400" y="685800"/>
            <a:ext cx="5867400" cy="547687"/>
          </a:xfrm>
        </p:spPr>
        <p:txBody>
          <a:bodyPr/>
          <a:lstStyle/>
          <a:p>
            <a:pPr eaLnBrk="1" hangingPunct="1"/>
            <a:r>
              <a:rPr lang="en-US" sz="3800" dirty="0"/>
              <a:t>Structure of the Major</a:t>
            </a:r>
          </a:p>
        </p:txBody>
      </p:sp>
      <p:sp>
        <p:nvSpPr>
          <p:cNvPr id="44035" name="Rectangle 3"/>
          <p:cNvSpPr>
            <a:spLocks noGrp="1" noChangeArrowheads="1"/>
          </p:cNvSpPr>
          <p:nvPr>
            <p:ph type="body" idx="1"/>
          </p:nvPr>
        </p:nvSpPr>
        <p:spPr>
          <a:xfrm>
            <a:off x="762000" y="1752600"/>
            <a:ext cx="8229600" cy="4876800"/>
          </a:xfrm>
        </p:spPr>
        <p:txBody>
          <a:bodyPr/>
          <a:lstStyle/>
          <a:p>
            <a:pPr eaLnBrk="1" hangingPunct="1">
              <a:lnSpc>
                <a:spcPct val="90000"/>
              </a:lnSpc>
            </a:pPr>
            <a:r>
              <a:rPr lang="en-US" sz="2400" dirty="0"/>
              <a:t>Departmental Coursework: 55%</a:t>
            </a:r>
          </a:p>
          <a:p>
            <a:pPr lvl="1" eaLnBrk="1" hangingPunct="1">
              <a:lnSpc>
                <a:spcPct val="90000"/>
              </a:lnSpc>
            </a:pPr>
            <a:r>
              <a:rPr lang="en-US" sz="2300" dirty="0"/>
              <a:t>Three </a:t>
            </a:r>
            <a:r>
              <a:rPr lang="en-US" sz="2300" dirty="0">
                <a:solidFill>
                  <a:srgbClr val="FF0000"/>
                </a:solidFill>
              </a:rPr>
              <a:t>core</a:t>
            </a:r>
            <a:r>
              <a:rPr lang="en-US" sz="2300" dirty="0"/>
              <a:t> courses </a:t>
            </a:r>
          </a:p>
          <a:p>
            <a:pPr lvl="2" eaLnBrk="1" hangingPunct="1">
              <a:lnSpc>
                <a:spcPct val="90000"/>
              </a:lnSpc>
            </a:pPr>
            <a:r>
              <a:rPr lang="en-US" sz="2000" dirty="0"/>
              <a:t>Micro, Macro, Econometrics</a:t>
            </a:r>
          </a:p>
          <a:p>
            <a:pPr lvl="2" eaLnBrk="1" hangingPunct="1">
              <a:lnSpc>
                <a:spcPct val="90000"/>
              </a:lnSpc>
            </a:pPr>
            <a:r>
              <a:rPr lang="en-US" sz="2000" dirty="0">
                <a:ea typeface="ＭＳ Ｐゴシック" pitchFamily="-65" charset="-128"/>
              </a:rPr>
              <a:t>Mix and match math and less-math track versions</a:t>
            </a:r>
          </a:p>
          <a:p>
            <a:pPr lvl="1" eaLnBrk="1" hangingPunct="1">
              <a:lnSpc>
                <a:spcPct val="90000"/>
              </a:lnSpc>
            </a:pPr>
            <a:endParaRPr lang="en-US" sz="2400" dirty="0">
              <a:ea typeface="ＭＳ Ｐゴシック" pitchFamily="-65" charset="-128"/>
            </a:endParaRPr>
          </a:p>
          <a:p>
            <a:pPr lvl="1" eaLnBrk="1" hangingPunct="1">
              <a:lnSpc>
                <a:spcPct val="90000"/>
              </a:lnSpc>
            </a:pPr>
            <a:r>
              <a:rPr lang="en-US" sz="2400" dirty="0"/>
              <a:t>Five </a:t>
            </a:r>
            <a:r>
              <a:rPr lang="en-US" sz="2400" dirty="0">
                <a:solidFill>
                  <a:srgbClr val="FF0000"/>
                </a:solidFill>
              </a:rPr>
              <a:t>electives</a:t>
            </a:r>
            <a:r>
              <a:rPr lang="en-US" sz="2400" dirty="0"/>
              <a:t> </a:t>
            </a:r>
          </a:p>
          <a:p>
            <a:pPr lvl="2" eaLnBrk="1" hangingPunct="1">
              <a:lnSpc>
                <a:spcPct val="90000"/>
              </a:lnSpc>
            </a:pPr>
            <a:r>
              <a:rPr lang="en-US" sz="2000" dirty="0"/>
              <a:t>Up to two can be “cognates”</a:t>
            </a:r>
          </a:p>
          <a:p>
            <a:pPr lvl="1" eaLnBrk="1" hangingPunct="1">
              <a:lnSpc>
                <a:spcPct val="90000"/>
              </a:lnSpc>
              <a:buNone/>
            </a:pPr>
            <a:endParaRPr lang="en-US" sz="2400" dirty="0"/>
          </a:p>
          <a:p>
            <a:pPr eaLnBrk="1" hangingPunct="1">
              <a:lnSpc>
                <a:spcPct val="90000"/>
              </a:lnSpc>
            </a:pPr>
            <a:r>
              <a:rPr lang="en-US" sz="2400" dirty="0"/>
              <a:t>Junior Independent Work (</a:t>
            </a:r>
            <a:r>
              <a:rPr lang="en-US" sz="2400" dirty="0">
                <a:solidFill>
                  <a:srgbClr val="FF0000"/>
                </a:solidFill>
              </a:rPr>
              <a:t>JIW</a:t>
            </a:r>
            <a:r>
              <a:rPr lang="en-US" sz="2400" dirty="0"/>
              <a:t>): 15%</a:t>
            </a:r>
          </a:p>
          <a:p>
            <a:pPr eaLnBrk="1" hangingPunct="1">
              <a:lnSpc>
                <a:spcPct val="90000"/>
              </a:lnSpc>
            </a:pPr>
            <a:endParaRPr lang="en-US" sz="2400" dirty="0"/>
          </a:p>
          <a:p>
            <a:pPr eaLnBrk="1" hangingPunct="1">
              <a:lnSpc>
                <a:spcPct val="90000"/>
              </a:lnSpc>
            </a:pPr>
            <a:r>
              <a:rPr lang="en-US" sz="2400" dirty="0"/>
              <a:t>Senior </a:t>
            </a:r>
            <a:r>
              <a:rPr lang="en-US" sz="2400" dirty="0">
                <a:solidFill>
                  <a:srgbClr val="FF0000"/>
                </a:solidFill>
              </a:rPr>
              <a:t>Thesis</a:t>
            </a:r>
            <a:r>
              <a:rPr lang="en-US" sz="2400" dirty="0"/>
              <a:t>:</a:t>
            </a:r>
            <a:r>
              <a:rPr lang="en-US" sz="2400" dirty="0">
                <a:solidFill>
                  <a:srgbClr val="FF0000"/>
                </a:solidFill>
              </a:rPr>
              <a:t> </a:t>
            </a:r>
            <a:r>
              <a:rPr lang="en-US" sz="2400" dirty="0"/>
              <a:t>25%</a:t>
            </a:r>
          </a:p>
          <a:p>
            <a:pPr eaLnBrk="1" hangingPunct="1">
              <a:lnSpc>
                <a:spcPct val="90000"/>
              </a:lnSpc>
            </a:pPr>
            <a:endParaRPr lang="en-US" sz="2400" dirty="0"/>
          </a:p>
          <a:p>
            <a:pPr eaLnBrk="1" hangingPunct="1">
              <a:lnSpc>
                <a:spcPct val="90000"/>
              </a:lnSpc>
            </a:pPr>
            <a:r>
              <a:rPr lang="en-US" sz="2400" dirty="0"/>
              <a:t>Senior </a:t>
            </a:r>
            <a:r>
              <a:rPr lang="en-US" sz="2400" dirty="0">
                <a:solidFill>
                  <a:srgbClr val="FF0000"/>
                </a:solidFill>
              </a:rPr>
              <a:t>Comprehensive </a:t>
            </a:r>
            <a:r>
              <a:rPr lang="en-US" sz="2400" dirty="0"/>
              <a:t>Exam: 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4035">
                                            <p:txEl>
                                              <p:pRg st="1" end="1"/>
                                            </p:txEl>
                                          </p:spTgt>
                                        </p:tgtEl>
                                        <p:attrNameLst>
                                          <p:attrName>style.visibility</p:attrName>
                                        </p:attrNameLst>
                                      </p:cBhvr>
                                      <p:to>
                                        <p:strVal val="visible"/>
                                      </p:to>
                                    </p:set>
                                    <p:anim calcmode="lin" valueType="num">
                                      <p:cBhvr additive="base">
                                        <p:cTn id="7"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40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4035">
                                            <p:txEl>
                                              <p:pRg st="0" end="0"/>
                                            </p:txEl>
                                          </p:spTgt>
                                        </p:tgtEl>
                                        <p:attrNameLst>
                                          <p:attrName>style.visibility</p:attrName>
                                        </p:attrNameLst>
                                      </p:cBhvr>
                                      <p:to>
                                        <p:strVal val="visible"/>
                                      </p:to>
                                    </p:set>
                                    <p:anim calcmode="lin" valueType="num">
                                      <p:cBhvr additive="base">
                                        <p:cTn id="13"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40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4035">
                                            <p:txEl>
                                              <p:pRg st="2" end="2"/>
                                            </p:txEl>
                                          </p:spTgt>
                                        </p:tgtEl>
                                        <p:attrNameLst>
                                          <p:attrName>style.visibility</p:attrName>
                                        </p:attrNameLst>
                                      </p:cBhvr>
                                      <p:to>
                                        <p:strVal val="visible"/>
                                      </p:to>
                                    </p:set>
                                    <p:anim calcmode="lin" valueType="num">
                                      <p:cBhvr additive="base">
                                        <p:cTn id="19" dur="5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4035">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4035">
                                            <p:txEl>
                                              <p:pRg st="3" end="3"/>
                                            </p:txEl>
                                          </p:spTgt>
                                        </p:tgtEl>
                                        <p:attrNameLst>
                                          <p:attrName>style.visibility</p:attrName>
                                        </p:attrNameLst>
                                      </p:cBhvr>
                                      <p:to>
                                        <p:strVal val="visible"/>
                                      </p:to>
                                    </p:set>
                                    <p:anim calcmode="lin" valueType="num">
                                      <p:cBhvr additive="base">
                                        <p:cTn id="23" dur="5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40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4035">
                                            <p:txEl>
                                              <p:pRg st="5" end="5"/>
                                            </p:txEl>
                                          </p:spTgt>
                                        </p:tgtEl>
                                        <p:attrNameLst>
                                          <p:attrName>style.visibility</p:attrName>
                                        </p:attrNameLst>
                                      </p:cBhvr>
                                      <p:to>
                                        <p:strVal val="visible"/>
                                      </p:to>
                                    </p:set>
                                    <p:anim calcmode="lin" valueType="num">
                                      <p:cBhvr additive="base">
                                        <p:cTn id="29" dur="500" fill="hold"/>
                                        <p:tgtEl>
                                          <p:spTgt spid="4403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403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4035">
                                            <p:txEl>
                                              <p:pRg st="6" end="6"/>
                                            </p:txEl>
                                          </p:spTgt>
                                        </p:tgtEl>
                                        <p:attrNameLst>
                                          <p:attrName>style.visibility</p:attrName>
                                        </p:attrNameLst>
                                      </p:cBhvr>
                                      <p:to>
                                        <p:strVal val="visible"/>
                                      </p:to>
                                    </p:set>
                                    <p:anim calcmode="lin" valueType="num">
                                      <p:cBhvr additive="base">
                                        <p:cTn id="35" dur="500" fill="hold"/>
                                        <p:tgtEl>
                                          <p:spTgt spid="4403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403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44035">
                                            <p:txEl>
                                              <p:pRg st="8" end="8"/>
                                            </p:txEl>
                                          </p:spTgt>
                                        </p:tgtEl>
                                        <p:attrNameLst>
                                          <p:attrName>style.visibility</p:attrName>
                                        </p:attrNameLst>
                                      </p:cBhvr>
                                      <p:to>
                                        <p:strVal val="visible"/>
                                      </p:to>
                                    </p:set>
                                    <p:anim calcmode="lin" valueType="num">
                                      <p:cBhvr additive="base">
                                        <p:cTn id="41" dur="500" fill="hold"/>
                                        <p:tgtEl>
                                          <p:spTgt spid="44035">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403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44035">
                                            <p:txEl>
                                              <p:pRg st="10" end="10"/>
                                            </p:txEl>
                                          </p:spTgt>
                                        </p:tgtEl>
                                        <p:attrNameLst>
                                          <p:attrName>style.visibility</p:attrName>
                                        </p:attrNameLst>
                                      </p:cBhvr>
                                      <p:to>
                                        <p:strVal val="visible"/>
                                      </p:to>
                                    </p:set>
                                    <p:anim calcmode="lin" valueType="num">
                                      <p:cBhvr additive="base">
                                        <p:cTn id="47" dur="500" fill="hold"/>
                                        <p:tgtEl>
                                          <p:spTgt spid="44035">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403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44035">
                                            <p:txEl>
                                              <p:pRg st="12" end="12"/>
                                            </p:txEl>
                                          </p:spTgt>
                                        </p:tgtEl>
                                        <p:attrNameLst>
                                          <p:attrName>style.visibility</p:attrName>
                                        </p:attrNameLst>
                                      </p:cBhvr>
                                      <p:to>
                                        <p:strVal val="visible"/>
                                      </p:to>
                                    </p:set>
                                    <p:anim calcmode="lin" valueType="num">
                                      <p:cBhvr additive="base">
                                        <p:cTn id="53" dur="500" fill="hold"/>
                                        <p:tgtEl>
                                          <p:spTgt spid="44035">
                                            <p:txEl>
                                              <p:pRg st="12" end="12"/>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4035">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674004" y="-76200"/>
            <a:ext cx="7496175" cy="1462087"/>
          </a:xfrm>
        </p:spPr>
        <p:txBody>
          <a:bodyPr/>
          <a:lstStyle/>
          <a:p>
            <a:pPr eaLnBrk="1" hangingPunct="1"/>
            <a:r>
              <a:rPr lang="en-US" sz="3800" dirty="0"/>
              <a:t>Want to Study Abroad?</a:t>
            </a:r>
          </a:p>
        </p:txBody>
      </p:sp>
      <p:sp>
        <p:nvSpPr>
          <p:cNvPr id="11267" name="Rectangle 3"/>
          <p:cNvSpPr>
            <a:spLocks noGrp="1" noChangeArrowheads="1"/>
          </p:cNvSpPr>
          <p:nvPr>
            <p:ph type="body" idx="1"/>
          </p:nvPr>
        </p:nvSpPr>
        <p:spPr>
          <a:xfrm>
            <a:off x="685800" y="1981200"/>
            <a:ext cx="7772400" cy="4535488"/>
          </a:xfrm>
        </p:spPr>
        <p:txBody>
          <a:bodyPr/>
          <a:lstStyle/>
          <a:p>
            <a:pPr eaLnBrk="1" hangingPunct="1">
              <a:lnSpc>
                <a:spcPct val="90000"/>
              </a:lnSpc>
            </a:pPr>
            <a:r>
              <a:rPr lang="en-US" sz="2800" dirty="0"/>
              <a:t>Junior year  </a:t>
            </a:r>
          </a:p>
          <a:p>
            <a:pPr lvl="1" eaLnBrk="1" hangingPunct="1">
              <a:lnSpc>
                <a:spcPct val="90000"/>
              </a:lnSpc>
            </a:pPr>
            <a:r>
              <a:rPr lang="en-US" sz="2400" dirty="0">
                <a:solidFill>
                  <a:srgbClr val="FF0000"/>
                </a:solidFill>
              </a:rPr>
              <a:t>Spring</a:t>
            </a:r>
            <a:r>
              <a:rPr lang="en-US" sz="2400" dirty="0"/>
              <a:t> semester abroad is better from a JIW perspective.</a:t>
            </a:r>
          </a:p>
          <a:p>
            <a:pPr marL="457200" lvl="1" indent="0" eaLnBrk="1" hangingPunct="1">
              <a:lnSpc>
                <a:spcPct val="90000"/>
              </a:lnSpc>
              <a:buNone/>
            </a:pPr>
            <a:endParaRPr lang="en-US" sz="2400" dirty="0"/>
          </a:p>
          <a:p>
            <a:pPr lvl="1" eaLnBrk="1" hangingPunct="1">
              <a:lnSpc>
                <a:spcPct val="90000"/>
              </a:lnSpc>
            </a:pPr>
            <a:r>
              <a:rPr lang="en-US" sz="2400" dirty="0"/>
              <a:t>ECO 301 could only be offered in Spring term (few acceptable substitutes: Oxford, Bocconi).</a:t>
            </a:r>
          </a:p>
          <a:p>
            <a:pPr eaLnBrk="1" hangingPunct="1">
              <a:lnSpc>
                <a:spcPct val="90000"/>
              </a:lnSpc>
              <a:buNone/>
            </a:pPr>
            <a:endParaRPr lang="en-US" sz="2400" dirty="0"/>
          </a:p>
          <a:p>
            <a:pPr eaLnBrk="1" hangingPunct="1">
              <a:lnSpc>
                <a:spcPct val="90000"/>
              </a:lnSpc>
            </a:pPr>
            <a:r>
              <a:rPr lang="en-US" sz="2800" dirty="0"/>
              <a:t>Senior year </a:t>
            </a:r>
          </a:p>
          <a:p>
            <a:pPr lvl="1" eaLnBrk="1" hangingPunct="1">
              <a:lnSpc>
                <a:spcPct val="90000"/>
              </a:lnSpc>
            </a:pPr>
            <a:r>
              <a:rPr lang="en-US" sz="2400" dirty="0"/>
              <a:t>Conflicts with job market search and senior thesis.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t>Junior Independent Work</a:t>
            </a:r>
          </a:p>
        </p:txBody>
      </p:sp>
      <p:sp>
        <p:nvSpPr>
          <p:cNvPr id="13315" name="Rectangle 3"/>
          <p:cNvSpPr>
            <a:spLocks noGrp="1" noChangeArrowheads="1"/>
          </p:cNvSpPr>
          <p:nvPr>
            <p:ph type="body" idx="1"/>
          </p:nvPr>
        </p:nvSpPr>
        <p:spPr>
          <a:xfrm>
            <a:off x="533400" y="1981200"/>
            <a:ext cx="7772400" cy="4114800"/>
          </a:xfrm>
        </p:spPr>
        <p:txBody>
          <a:bodyPr/>
          <a:lstStyle/>
          <a:p>
            <a:pPr eaLnBrk="1" hangingPunct="1">
              <a:lnSpc>
                <a:spcPct val="90000"/>
              </a:lnSpc>
            </a:pPr>
            <a:r>
              <a:rPr lang="en-US" sz="2400" dirty="0"/>
              <a:t>Year-long research project with two graded products</a:t>
            </a:r>
          </a:p>
          <a:p>
            <a:pPr lvl="1" eaLnBrk="1" hangingPunct="1">
              <a:lnSpc>
                <a:spcPct val="90000"/>
              </a:lnSpc>
            </a:pPr>
            <a:r>
              <a:rPr lang="en-US" sz="2000" dirty="0">
                <a:ea typeface="ＭＳ Ｐゴシック" pitchFamily="-65" charset="-128"/>
              </a:rPr>
              <a:t>Prospectus due in December</a:t>
            </a:r>
          </a:p>
          <a:p>
            <a:pPr lvl="1" eaLnBrk="1" hangingPunct="1">
              <a:lnSpc>
                <a:spcPct val="90000"/>
              </a:lnSpc>
            </a:pPr>
            <a:r>
              <a:rPr lang="en-US" sz="2000" dirty="0">
                <a:ea typeface="ＭＳ Ｐゴシック" pitchFamily="-65" charset="-128"/>
              </a:rPr>
              <a:t>Paper due in April</a:t>
            </a:r>
          </a:p>
          <a:p>
            <a:pPr lvl="1" eaLnBrk="1" hangingPunct="1">
              <a:lnSpc>
                <a:spcPct val="90000"/>
              </a:lnSpc>
            </a:pPr>
            <a:r>
              <a:rPr lang="en-US" sz="2000" dirty="0">
                <a:ea typeface="ＭＳ Ｐゴシック" pitchFamily="-65" charset="-128"/>
              </a:rPr>
              <a:t>Scaled-down version of senior thesis</a:t>
            </a:r>
          </a:p>
          <a:p>
            <a:pPr lvl="1" eaLnBrk="1" hangingPunct="1">
              <a:lnSpc>
                <a:spcPct val="90000"/>
              </a:lnSpc>
              <a:buNone/>
            </a:pPr>
            <a:endParaRPr lang="en-US" sz="2000" dirty="0">
              <a:ea typeface="ＭＳ Ｐゴシック" pitchFamily="-65" charset="-128"/>
            </a:endParaRPr>
          </a:p>
          <a:p>
            <a:pPr eaLnBrk="1" hangingPunct="1">
              <a:lnSpc>
                <a:spcPct val="90000"/>
              </a:lnSpc>
            </a:pPr>
            <a:r>
              <a:rPr lang="en-US" sz="2400" dirty="0"/>
              <a:t>Objectives of JIW program</a:t>
            </a:r>
          </a:p>
          <a:p>
            <a:pPr lvl="1" eaLnBrk="1" hangingPunct="1">
              <a:lnSpc>
                <a:spcPct val="90000"/>
              </a:lnSpc>
            </a:pPr>
            <a:r>
              <a:rPr lang="en-US" sz="2000" dirty="0">
                <a:ea typeface="ＭＳ Ｐゴシック" pitchFamily="-65" charset="-128"/>
              </a:rPr>
              <a:t>Expose students to common tools used in economics research</a:t>
            </a:r>
          </a:p>
          <a:p>
            <a:pPr lvl="1" eaLnBrk="1" hangingPunct="1">
              <a:lnSpc>
                <a:spcPct val="90000"/>
              </a:lnSpc>
            </a:pPr>
            <a:r>
              <a:rPr lang="en-US" sz="2000" dirty="0">
                <a:ea typeface="ＭＳ Ｐゴシック" pitchFamily="-65" charset="-128"/>
              </a:rPr>
              <a:t>Teach students how to do substantive research in an economics/finance area of their choice</a:t>
            </a:r>
          </a:p>
        </p:txBody>
      </p:sp>
    </p:spTree>
  </p:cSld>
  <p:clrMapOvr>
    <a:masterClrMapping/>
  </p:clrMapOvr>
</p:sld>
</file>

<file path=ppt/theme/theme1.xml><?xml version="1.0" encoding="utf-8"?>
<a:theme xmlns:a="http://schemas.openxmlformats.org/drawingml/2006/main" name="default">
  <a:themeElements>
    <a:clrScheme name="default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defaul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ahoma" charset="0"/>
          </a:defRPr>
        </a:defPPr>
      </a:lstStyle>
    </a:lnDef>
  </a:objectDefaults>
  <a:extraClrSchemeLst>
    <a:extraClrScheme>
      <a:clrScheme name="default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default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default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41FAA4AA8F5D74DA77E9AF5CC0F6955" ma:contentTypeVersion="13" ma:contentTypeDescription="Create a new document." ma:contentTypeScope="" ma:versionID="a5b3bdf18276cde8a37984a316e8ecf7">
  <xsd:schema xmlns:xsd="http://www.w3.org/2001/XMLSchema" xmlns:xs="http://www.w3.org/2001/XMLSchema" xmlns:p="http://schemas.microsoft.com/office/2006/metadata/properties" xmlns:ns3="e67d5931-8deb-481e-964e-0b9e6e2795ee" xmlns:ns4="ac21035e-237b-481d-b930-8900264c2c6c" targetNamespace="http://schemas.microsoft.com/office/2006/metadata/properties" ma:root="true" ma:fieldsID="bb0243561fd9a91cbe5caa2885d6588c" ns3:_="" ns4:_="">
    <xsd:import namespace="e67d5931-8deb-481e-964e-0b9e6e2795ee"/>
    <xsd:import namespace="ac21035e-237b-481d-b930-8900264c2c6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7d5931-8deb-481e-964e-0b9e6e279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c21035e-237b-481d-b930-8900264c2c6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2482423-A71F-4FB0-A5E5-777D8F436E1A}">
  <ds:schemaRefs>
    <ds:schemaRef ds:uri="http://schemas.microsoft.com/office/2006/documentManagement/types"/>
    <ds:schemaRef ds:uri="ac21035e-237b-481d-b930-8900264c2c6c"/>
    <ds:schemaRef ds:uri="http://purl.org/dc/dcmitype/"/>
    <ds:schemaRef ds:uri="http://schemas.microsoft.com/office/infopath/2007/PartnerControls"/>
    <ds:schemaRef ds:uri="http://purl.org/dc/terms/"/>
    <ds:schemaRef ds:uri="http://purl.org/dc/elements/1.1/"/>
    <ds:schemaRef ds:uri="http://www.w3.org/XML/1998/namespace"/>
    <ds:schemaRef ds:uri="http://schemas.openxmlformats.org/package/2006/metadata/core-properties"/>
    <ds:schemaRef ds:uri="e67d5931-8deb-481e-964e-0b9e6e2795ee"/>
    <ds:schemaRef ds:uri="http://schemas.microsoft.com/office/2006/metadata/properties"/>
  </ds:schemaRefs>
</ds:datastoreItem>
</file>

<file path=customXml/itemProps2.xml><?xml version="1.0" encoding="utf-8"?>
<ds:datastoreItem xmlns:ds="http://schemas.openxmlformats.org/officeDocument/2006/customXml" ds:itemID="{A9CFF88F-C22E-41FE-A876-EF511D005A82}">
  <ds:schemaRefs>
    <ds:schemaRef ds:uri="http://schemas.microsoft.com/sharepoint/v3/contenttype/forms"/>
  </ds:schemaRefs>
</ds:datastoreItem>
</file>

<file path=customXml/itemProps3.xml><?xml version="1.0" encoding="utf-8"?>
<ds:datastoreItem xmlns:ds="http://schemas.openxmlformats.org/officeDocument/2006/customXml" ds:itemID="{A8785945-95E0-4974-9418-A33A898E33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7d5931-8deb-481e-964e-0b9e6e2795ee"/>
    <ds:schemaRef ds:uri="ac21035e-237b-481d-b930-8900264c2c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4213</TotalTime>
  <Words>1760</Words>
  <Application>Microsoft Office PowerPoint</Application>
  <PresentationFormat>On-screen Show (4:3)</PresentationFormat>
  <Paragraphs>201</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ＭＳ Ｐゴシック</vt:lpstr>
      <vt:lpstr>Arial</vt:lpstr>
      <vt:lpstr>Calibri</vt:lpstr>
      <vt:lpstr>Tahoma</vt:lpstr>
      <vt:lpstr>Wingdings</vt:lpstr>
      <vt:lpstr>default</vt:lpstr>
      <vt:lpstr>The Economics Major</vt:lpstr>
      <vt:lpstr>Why Study Economics?</vt:lpstr>
      <vt:lpstr>Career Choices: Class of 2022</vt:lpstr>
      <vt:lpstr>Certificates Earned: Class of 2022</vt:lpstr>
      <vt:lpstr>Prerequisites</vt:lpstr>
      <vt:lpstr>Substitutes for Prerequisites</vt:lpstr>
      <vt:lpstr>Structure of the Major</vt:lpstr>
      <vt:lpstr>Want to Study Abroad?</vt:lpstr>
      <vt:lpstr>Junior Independent Work</vt:lpstr>
      <vt:lpstr>JIW structure</vt:lpstr>
      <vt:lpstr>Independent Research </vt:lpstr>
      <vt:lpstr>How to Declare Major</vt:lpstr>
      <vt:lpstr>Internship Milestone Credit</vt:lpstr>
    </vt:vector>
  </TitlesOfParts>
  <Company>Princeton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Economics Major</dc:title>
  <dc:creator>dixitak</dc:creator>
  <cp:lastModifiedBy>Gina M. Holland</cp:lastModifiedBy>
  <cp:revision>163</cp:revision>
  <cp:lastPrinted>2022-03-01T17:49:38Z</cp:lastPrinted>
  <dcterms:created xsi:type="dcterms:W3CDTF">2008-08-12T13:50:25Z</dcterms:created>
  <dcterms:modified xsi:type="dcterms:W3CDTF">2023-03-06T18:18:06Z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0x010100641FAA4AA8F5D74DA77E9AF5CC0F6955</vt:lpwstr>
  </property>
</Properties>
</file>